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9" r:id="rId1"/>
  </p:sldMasterIdLst>
  <p:notesMasterIdLst>
    <p:notesMasterId r:id="rId10"/>
  </p:notesMasterIdLst>
  <p:sldIdLst>
    <p:sldId id="266" r:id="rId2"/>
    <p:sldId id="287" r:id="rId3"/>
    <p:sldId id="284" r:id="rId4"/>
    <p:sldId id="282" r:id="rId5"/>
    <p:sldId id="285" r:id="rId6"/>
    <p:sldId id="297" r:id="rId7"/>
    <p:sldId id="298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8488"/>
    <a:srgbClr val="F494AA"/>
    <a:srgbClr val="FCA9D1"/>
    <a:srgbClr val="ED888F"/>
    <a:srgbClr val="F28E9F"/>
    <a:srgbClr val="B96D76"/>
    <a:srgbClr val="9DA86C"/>
    <a:srgbClr val="FEBDD0"/>
    <a:srgbClr val="FCBACC"/>
    <a:srgbClr val="DA8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662" y="102"/>
      </p:cViewPr>
      <p:guideLst>
        <p:guide orient="horz" pos="219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133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875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613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525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581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306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610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997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45E25-1961-4722-84BE-0676CA10A3C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667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2027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759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9870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anchor="ctr"/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1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 userDrawn="1"/>
        </p:nvSpPr>
        <p:spPr>
          <a:xfrm flipH="1" flipV="1">
            <a:off x="3" y="728398"/>
            <a:ext cx="9143999" cy="6129602"/>
          </a:xfrm>
          <a:custGeom>
            <a:avLst/>
            <a:gdLst>
              <a:gd name="connsiteX0" fmla="*/ 0 w 11450456"/>
              <a:gd name="connsiteY0" fmla="*/ 0 h 5756786"/>
              <a:gd name="connsiteX1" fmla="*/ 11450456 w 11450456"/>
              <a:gd name="connsiteY1" fmla="*/ 0 h 5756786"/>
              <a:gd name="connsiteX2" fmla="*/ 11332441 w 11450456"/>
              <a:gd name="connsiteY2" fmla="*/ 153461 h 5756786"/>
              <a:gd name="connsiteX3" fmla="*/ 10413628 w 11450456"/>
              <a:gd name="connsiteY3" fmla="*/ 887626 h 5756786"/>
              <a:gd name="connsiteX4" fmla="*/ 1265015 w 11450456"/>
              <a:gd name="connsiteY4" fmla="*/ 5460844 h 5756786"/>
              <a:gd name="connsiteX5" fmla="*/ 162174 w 11450456"/>
              <a:gd name="connsiteY5" fmla="*/ 5752163 h 5756786"/>
              <a:gd name="connsiteX6" fmla="*/ 0 w 11450456"/>
              <a:gd name="connsiteY6" fmla="*/ 5756786 h 5756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450456" h="5756786">
                <a:moveTo>
                  <a:pt x="0" y="0"/>
                </a:moveTo>
                <a:lnTo>
                  <a:pt x="11450456" y="0"/>
                </a:lnTo>
                <a:lnTo>
                  <a:pt x="11332441" y="153461"/>
                </a:lnTo>
                <a:cubicBezTo>
                  <a:pt x="11084874" y="453672"/>
                  <a:pt x="10774155" y="705509"/>
                  <a:pt x="10413628" y="887626"/>
                </a:cubicBezTo>
                <a:cubicBezTo>
                  <a:pt x="10413628" y="887626"/>
                  <a:pt x="10413628" y="887626"/>
                  <a:pt x="1265015" y="5460844"/>
                </a:cubicBezTo>
                <a:cubicBezTo>
                  <a:pt x="915240" y="5633477"/>
                  <a:pt x="540281" y="5730583"/>
                  <a:pt x="162174" y="5752163"/>
                </a:cubicBezTo>
                <a:lnTo>
                  <a:pt x="0" y="5756786"/>
                </a:lnTo>
                <a:close/>
              </a:path>
            </a:pathLst>
          </a:custGeom>
          <a:gradFill>
            <a:gsLst>
              <a:gs pos="0">
                <a:srgbClr val="F494AA"/>
              </a:gs>
              <a:gs pos="100000">
                <a:srgbClr val="FEBDD0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4333" y="1487418"/>
            <a:ext cx="8999668" cy="5370582"/>
          </a:xfrm>
          <a:custGeom>
            <a:avLst/>
            <a:gdLst>
              <a:gd name="connsiteX0" fmla="*/ 11034386 w 11999557"/>
              <a:gd name="connsiteY0" fmla="*/ 435 h 5370582"/>
              <a:gd name="connsiteX1" fmla="*/ 11986738 w 11999557"/>
              <a:gd name="connsiteY1" fmla="*/ 103621 h 5370582"/>
              <a:gd name="connsiteX2" fmla="*/ 11999557 w 11999557"/>
              <a:gd name="connsiteY2" fmla="*/ 107780 h 5370582"/>
              <a:gd name="connsiteX3" fmla="*/ 11999557 w 11999557"/>
              <a:gd name="connsiteY3" fmla="*/ 5370582 h 5370582"/>
              <a:gd name="connsiteX4" fmla="*/ 0 w 11999557"/>
              <a:gd name="connsiteY4" fmla="*/ 5370582 h 5370582"/>
              <a:gd name="connsiteX5" fmla="*/ 38902 w 11999557"/>
              <a:gd name="connsiteY5" fmla="*/ 5328373 h 5370582"/>
              <a:gd name="connsiteX6" fmla="*/ 911531 w 11999557"/>
              <a:gd name="connsiteY6" fmla="*/ 4640972 h 5370582"/>
              <a:gd name="connsiteX7" fmla="*/ 9614392 w 11999557"/>
              <a:gd name="connsiteY7" fmla="*/ 285937 h 5370582"/>
              <a:gd name="connsiteX8" fmla="*/ 11034386 w 11999557"/>
              <a:gd name="connsiteY8" fmla="*/ 435 h 537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99557" h="5370582">
                <a:moveTo>
                  <a:pt x="11034386" y="435"/>
                </a:moveTo>
                <a:cubicBezTo>
                  <a:pt x="11462043" y="-5633"/>
                  <a:pt x="11811760" y="53081"/>
                  <a:pt x="11986738" y="103621"/>
                </a:cubicBezTo>
                <a:lnTo>
                  <a:pt x="11999557" y="107780"/>
                </a:lnTo>
                <a:lnTo>
                  <a:pt x="11999557" y="5370582"/>
                </a:lnTo>
                <a:lnTo>
                  <a:pt x="0" y="5370582"/>
                </a:lnTo>
                <a:lnTo>
                  <a:pt x="38902" y="5328373"/>
                </a:lnTo>
                <a:cubicBezTo>
                  <a:pt x="290488" y="5063521"/>
                  <a:pt x="597438" y="4791524"/>
                  <a:pt x="911531" y="4640972"/>
                </a:cubicBezTo>
                <a:lnTo>
                  <a:pt x="9614392" y="285937"/>
                </a:lnTo>
                <a:cubicBezTo>
                  <a:pt x="10101132" y="77352"/>
                  <a:pt x="10606730" y="6503"/>
                  <a:pt x="11034386" y="435"/>
                </a:cubicBez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4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6" grpId="0" bldLvl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1582057"/>
            <a:ext cx="9144000" cy="2743200"/>
          </a:xfrm>
          <a:custGeom>
            <a:avLst/>
            <a:gdLst>
              <a:gd name="connsiteX0" fmla="*/ 0 w 12192000"/>
              <a:gd name="connsiteY0" fmla="*/ 0 h 2743200"/>
              <a:gd name="connsiteX1" fmla="*/ 12192000 w 12192000"/>
              <a:gd name="connsiteY1" fmla="*/ 0 h 2743200"/>
              <a:gd name="connsiteX2" fmla="*/ 12192000 w 12192000"/>
              <a:gd name="connsiteY2" fmla="*/ 2743200 h 2743200"/>
              <a:gd name="connsiteX3" fmla="*/ 0 w 121920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743200">
                <a:moveTo>
                  <a:pt x="0" y="0"/>
                </a:moveTo>
                <a:lnTo>
                  <a:pt x="12192000" y="0"/>
                </a:lnTo>
                <a:lnTo>
                  <a:pt x="121920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89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519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742782" y="689432"/>
            <a:ext cx="3658437" cy="5479143"/>
          </a:xfrm>
          <a:custGeom>
            <a:avLst/>
            <a:gdLst>
              <a:gd name="connsiteX0" fmla="*/ 2438958 w 4877916"/>
              <a:gd name="connsiteY0" fmla="*/ 0 h 5479143"/>
              <a:gd name="connsiteX1" fmla="*/ 2696449 w 4877916"/>
              <a:gd name="connsiteY1" fmla="*/ 60237 h 5479143"/>
              <a:gd name="connsiteX2" fmla="*/ 4558628 w 4877916"/>
              <a:gd name="connsiteY2" fmla="*/ 991106 h 5479143"/>
              <a:gd name="connsiteX3" fmla="*/ 4877916 w 4877916"/>
              <a:gd name="connsiteY3" fmla="*/ 1508025 h 5479143"/>
              <a:gd name="connsiteX4" fmla="*/ 4877916 w 4877916"/>
              <a:gd name="connsiteY4" fmla="*/ 3971118 h 5479143"/>
              <a:gd name="connsiteX5" fmla="*/ 4558628 w 4877916"/>
              <a:gd name="connsiteY5" fmla="*/ 4488037 h 5479143"/>
              <a:gd name="connsiteX6" fmla="*/ 2696449 w 4877916"/>
              <a:gd name="connsiteY6" fmla="*/ 5418905 h 5479143"/>
              <a:gd name="connsiteX7" fmla="*/ 2181467 w 4877916"/>
              <a:gd name="connsiteY7" fmla="*/ 5418905 h 5479143"/>
              <a:gd name="connsiteX8" fmla="*/ 319290 w 4877916"/>
              <a:gd name="connsiteY8" fmla="*/ 4488037 h 5479143"/>
              <a:gd name="connsiteX9" fmla="*/ 0 w 4877916"/>
              <a:gd name="connsiteY9" fmla="*/ 3971118 h 5479143"/>
              <a:gd name="connsiteX10" fmla="*/ 0 w 4877916"/>
              <a:gd name="connsiteY10" fmla="*/ 1508025 h 5479143"/>
              <a:gd name="connsiteX11" fmla="*/ 319290 w 4877916"/>
              <a:gd name="connsiteY11" fmla="*/ 991106 h 5479143"/>
              <a:gd name="connsiteX12" fmla="*/ 2181467 w 4877916"/>
              <a:gd name="connsiteY12" fmla="*/ 60237 h 5479143"/>
              <a:gd name="connsiteX13" fmla="*/ 2438958 w 4877916"/>
              <a:gd name="connsiteY13" fmla="*/ 0 h 547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7916" h="5479143">
                <a:moveTo>
                  <a:pt x="2438958" y="0"/>
                </a:moveTo>
                <a:cubicBezTo>
                  <a:pt x="2527021" y="0"/>
                  <a:pt x="2615083" y="20079"/>
                  <a:pt x="2696449" y="60237"/>
                </a:cubicBezTo>
                <a:cubicBezTo>
                  <a:pt x="2696449" y="60237"/>
                  <a:pt x="2696449" y="60237"/>
                  <a:pt x="4558628" y="991106"/>
                </a:cubicBezTo>
                <a:cubicBezTo>
                  <a:pt x="4754320" y="1089960"/>
                  <a:pt x="4877916" y="1289725"/>
                  <a:pt x="4877916" y="1508025"/>
                </a:cubicBezTo>
                <a:cubicBezTo>
                  <a:pt x="4877916" y="1508025"/>
                  <a:pt x="4877916" y="1508025"/>
                  <a:pt x="4877916" y="3971118"/>
                </a:cubicBezTo>
                <a:cubicBezTo>
                  <a:pt x="4877916" y="4189417"/>
                  <a:pt x="4754320" y="4389185"/>
                  <a:pt x="4558628" y="4488037"/>
                </a:cubicBezTo>
                <a:cubicBezTo>
                  <a:pt x="4558628" y="4488037"/>
                  <a:pt x="4558628" y="4488037"/>
                  <a:pt x="2696449" y="5418905"/>
                </a:cubicBezTo>
                <a:cubicBezTo>
                  <a:pt x="2533716" y="5499223"/>
                  <a:pt x="2344201" y="5499223"/>
                  <a:pt x="2181467" y="5418905"/>
                </a:cubicBezTo>
                <a:cubicBezTo>
                  <a:pt x="2181467" y="5418905"/>
                  <a:pt x="2181467" y="5418905"/>
                  <a:pt x="319290" y="4488037"/>
                </a:cubicBezTo>
                <a:cubicBezTo>
                  <a:pt x="123596" y="4389185"/>
                  <a:pt x="0" y="4189417"/>
                  <a:pt x="0" y="3971118"/>
                </a:cubicBezTo>
                <a:cubicBezTo>
                  <a:pt x="0" y="3971118"/>
                  <a:pt x="0" y="3971118"/>
                  <a:pt x="0" y="1508025"/>
                </a:cubicBezTo>
                <a:cubicBezTo>
                  <a:pt x="0" y="1289725"/>
                  <a:pt x="123596" y="1089960"/>
                  <a:pt x="319290" y="991106"/>
                </a:cubicBezTo>
                <a:cubicBezTo>
                  <a:pt x="319290" y="991106"/>
                  <a:pt x="319290" y="991106"/>
                  <a:pt x="2181467" y="60237"/>
                </a:cubicBezTo>
                <a:cubicBezTo>
                  <a:pt x="2262835" y="20079"/>
                  <a:pt x="2350897" y="0"/>
                  <a:pt x="2438958" y="0"/>
                </a:cubicBez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  <a:effectLst>
            <a:outerShdw blurRad="977900" dist="381000" dir="5400000" sx="93000" sy="93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97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" y="1"/>
            <a:ext cx="4571999" cy="4807974"/>
          </a:xfrm>
          <a:custGeom>
            <a:avLst/>
            <a:gdLst>
              <a:gd name="connsiteX0" fmla="*/ 0 w 5633884"/>
              <a:gd name="connsiteY0" fmla="*/ 0 h 5160109"/>
              <a:gd name="connsiteX1" fmla="*/ 5633884 w 5633884"/>
              <a:gd name="connsiteY1" fmla="*/ 0 h 5160109"/>
              <a:gd name="connsiteX2" fmla="*/ 5633884 w 5633884"/>
              <a:gd name="connsiteY2" fmla="*/ 5160109 h 5160109"/>
              <a:gd name="connsiteX3" fmla="*/ 0 w 5633884"/>
              <a:gd name="connsiteY3" fmla="*/ 5160109 h 516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884" h="5160109">
                <a:moveTo>
                  <a:pt x="0" y="0"/>
                </a:moveTo>
                <a:lnTo>
                  <a:pt x="5633884" y="0"/>
                </a:lnTo>
                <a:lnTo>
                  <a:pt x="5633884" y="5160109"/>
                </a:lnTo>
                <a:lnTo>
                  <a:pt x="0" y="516010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-1" y="4807974"/>
            <a:ext cx="9144001" cy="2050026"/>
          </a:xfrm>
          <a:prstGeom prst="rect">
            <a:avLst/>
          </a:prstGeom>
          <a:gradFill flip="none" rotWithShape="1">
            <a:gsLst>
              <a:gs pos="0">
                <a:srgbClr val="FCBACC"/>
              </a:gs>
              <a:gs pos="96000">
                <a:srgbClr val="EB8488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2235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ldLvl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60887" y="2286003"/>
            <a:ext cx="8222226" cy="3429001"/>
          </a:xfrm>
          <a:custGeom>
            <a:avLst/>
            <a:gdLst>
              <a:gd name="connsiteX0" fmla="*/ 34418 w 10962968"/>
              <a:gd name="connsiteY0" fmla="*/ 0 h 3657600"/>
              <a:gd name="connsiteX1" fmla="*/ 10928550 w 10962968"/>
              <a:gd name="connsiteY1" fmla="*/ 0 h 3657600"/>
              <a:gd name="connsiteX2" fmla="*/ 10962968 w 10962968"/>
              <a:gd name="connsiteY2" fmla="*/ 34418 h 3657600"/>
              <a:gd name="connsiteX3" fmla="*/ 10962968 w 10962968"/>
              <a:gd name="connsiteY3" fmla="*/ 3623182 h 3657600"/>
              <a:gd name="connsiteX4" fmla="*/ 10928550 w 10962968"/>
              <a:gd name="connsiteY4" fmla="*/ 3657600 h 3657600"/>
              <a:gd name="connsiteX5" fmla="*/ 34418 w 10962968"/>
              <a:gd name="connsiteY5" fmla="*/ 3657600 h 3657600"/>
              <a:gd name="connsiteX6" fmla="*/ 0 w 10962968"/>
              <a:gd name="connsiteY6" fmla="*/ 3623182 h 3657600"/>
              <a:gd name="connsiteX7" fmla="*/ 0 w 10962968"/>
              <a:gd name="connsiteY7" fmla="*/ 34418 h 3657600"/>
              <a:gd name="connsiteX8" fmla="*/ 34418 w 10962968"/>
              <a:gd name="connsiteY8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2968" h="3657600">
                <a:moveTo>
                  <a:pt x="34418" y="0"/>
                </a:moveTo>
                <a:lnTo>
                  <a:pt x="10928550" y="0"/>
                </a:lnTo>
                <a:cubicBezTo>
                  <a:pt x="10947559" y="0"/>
                  <a:pt x="10962968" y="15409"/>
                  <a:pt x="10962968" y="34418"/>
                </a:cubicBezTo>
                <a:lnTo>
                  <a:pt x="10962968" y="3623182"/>
                </a:lnTo>
                <a:cubicBezTo>
                  <a:pt x="10962968" y="3642191"/>
                  <a:pt x="10947559" y="3657600"/>
                  <a:pt x="10928550" y="3657600"/>
                </a:cubicBezTo>
                <a:lnTo>
                  <a:pt x="34418" y="3657600"/>
                </a:lnTo>
                <a:cubicBezTo>
                  <a:pt x="15409" y="3657600"/>
                  <a:pt x="0" y="3642191"/>
                  <a:pt x="0" y="3623182"/>
                </a:cubicBezTo>
                <a:lnTo>
                  <a:pt x="0" y="34418"/>
                </a:lnTo>
                <a:cubicBezTo>
                  <a:pt x="0" y="15409"/>
                  <a:pt x="15409" y="0"/>
                  <a:pt x="34418" y="0"/>
                </a:cubicBez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  <a:effectLst>
            <a:outerShdw blurRad="152400" dist="101600" dir="5400000" sx="97000" sy="97000" algn="t" rotWithShape="0">
              <a:prstClr val="black">
                <a:alpha val="23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0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6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964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95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5074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550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937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7536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92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83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  <p:sldLayoutId id="2147483674" r:id="rId14"/>
    <p:sldLayoutId id="2147483675" r:id="rId15"/>
    <p:sldLayoutId id="2147483676" r:id="rId16"/>
    <p:sldLayoutId id="2147483678" r:id="rId17"/>
    <p:sldLayoutId id="2147483658" r:id="rId18"/>
    <p:sldLayoutId id="2147483679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直角三角形 10"/>
          <p:cNvSpPr/>
          <p:nvPr/>
        </p:nvSpPr>
        <p:spPr>
          <a:xfrm rot="10800000">
            <a:off x="2875766" y="23325"/>
            <a:ext cx="6256973" cy="6256973"/>
          </a:xfrm>
          <a:prstGeom prst="rtTriangle">
            <a:avLst/>
          </a:prstGeom>
          <a:blipFill rotWithShape="0"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3625850" ty="0" sx="100000" sy="100000" flip="x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TextBox 17"/>
          <p:cNvSpPr txBox="1"/>
          <p:nvPr/>
        </p:nvSpPr>
        <p:spPr>
          <a:xfrm>
            <a:off x="808992" y="4221819"/>
            <a:ext cx="2759300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西安交通大学软件学院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</a:p>
          <a:p>
            <a:pPr algn="dist">
              <a:lnSpc>
                <a:spcPct val="120000"/>
              </a:lnSpc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a4-4xbblack"/>
          <p:cNvPicPr>
            <a:picLocks noChangeAspect="1"/>
          </p:cNvPicPr>
          <p:nvPr/>
        </p:nvPicPr>
        <p:blipFill>
          <a:blip r:embed="rId4" cstate="email">
            <a:duotone>
              <a:prstClr val="black"/>
              <a:srgbClr val="F494AA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48" y="572877"/>
            <a:ext cx="1664494" cy="44577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729123" y="2413147"/>
            <a:ext cx="38838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4500" b="1" dirty="0">
                <a:gradFill>
                  <a:gsLst>
                    <a:gs pos="0">
                      <a:srgbClr val="FCA9D1"/>
                    </a:gs>
                    <a:gs pos="88000">
                      <a:srgbClr val="EB8488"/>
                    </a:gs>
                  </a:gsLst>
                  <a:lin ang="0" scaled="0"/>
                </a:gradFill>
                <a:latin typeface="+mj-lt"/>
              </a:rPr>
              <a:t>高等院校分析与推荐系统</a:t>
            </a:r>
          </a:p>
        </p:txBody>
      </p:sp>
      <p:sp>
        <p:nvSpPr>
          <p:cNvPr id="6" name="直角三角形 5"/>
          <p:cNvSpPr/>
          <p:nvPr/>
        </p:nvSpPr>
        <p:spPr>
          <a:xfrm rot="18900000">
            <a:off x="3312796" y="-1166920"/>
            <a:ext cx="2321719" cy="2321719"/>
          </a:xfrm>
          <a:prstGeom prst="rtTriangle">
            <a:avLst/>
          </a:prstGeom>
          <a:gradFill>
            <a:gsLst>
              <a:gs pos="0">
                <a:srgbClr val="EB8488"/>
              </a:gs>
              <a:gs pos="100000">
                <a:srgbClr val="FEBD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直角三角形 11"/>
          <p:cNvSpPr/>
          <p:nvPr/>
        </p:nvSpPr>
        <p:spPr>
          <a:xfrm rot="2700000">
            <a:off x="7525871" y="2415529"/>
            <a:ext cx="3224213" cy="3224213"/>
          </a:xfrm>
          <a:prstGeom prst="rtTriangle">
            <a:avLst/>
          </a:prstGeom>
          <a:gradFill>
            <a:gsLst>
              <a:gs pos="76000">
                <a:srgbClr val="EB8488"/>
              </a:gs>
              <a:gs pos="0">
                <a:srgbClr val="FEBDD0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4" name="直接连接符 13"/>
          <p:cNvCxnSpPr/>
          <p:nvPr/>
        </p:nvCxnSpPr>
        <p:spPr>
          <a:xfrm>
            <a:off x="729123" y="3894694"/>
            <a:ext cx="4110514" cy="0"/>
          </a:xfrm>
          <a:prstGeom prst="line">
            <a:avLst/>
          </a:prstGeom>
          <a:ln>
            <a:solidFill>
              <a:srgbClr val="B96D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cxnSpLocks/>
          </p:cNvCxnSpPr>
          <p:nvPr/>
        </p:nvCxnSpPr>
        <p:spPr>
          <a:xfrm flipV="1">
            <a:off x="4473655" y="-77056"/>
            <a:ext cx="1685518" cy="1745637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cxnSpLocks/>
          </p:cNvCxnSpPr>
          <p:nvPr/>
        </p:nvCxnSpPr>
        <p:spPr>
          <a:xfrm flipV="1">
            <a:off x="6802483" y="1560286"/>
            <a:ext cx="2534989" cy="2520554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697195" y="3939050"/>
            <a:ext cx="2479358" cy="2459355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51C622CC-60A2-3975-FB93-751B2CFF339A}"/>
              </a:ext>
            </a:extLst>
          </p:cNvPr>
          <p:cNvSpPr txBox="1"/>
          <p:nvPr/>
        </p:nvSpPr>
        <p:spPr>
          <a:xfrm>
            <a:off x="3776976" y="4498501"/>
            <a:ext cx="2759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小组成员：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徐坤，陈靖仁，马洪瑞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张博轩，张扬，张誉洋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"/>
          <p:cNvSpPr/>
          <p:nvPr userDrawn="1"/>
        </p:nvSpPr>
        <p:spPr>
          <a:xfrm flipH="1" flipV="1">
            <a:off x="276701" y="2653303"/>
            <a:ext cx="8867299" cy="4269105"/>
          </a:xfrm>
          <a:custGeom>
            <a:avLst/>
            <a:gdLst>
              <a:gd name="connsiteX0" fmla="*/ 0 w 18619"/>
              <a:gd name="connsiteY0" fmla="*/ 0 h 9142"/>
              <a:gd name="connsiteX1" fmla="*/ 18619 w 18619"/>
              <a:gd name="connsiteY1" fmla="*/ 0 h 9142"/>
              <a:gd name="connsiteX2" fmla="*/ 17995 w 18619"/>
              <a:gd name="connsiteY2" fmla="*/ 718 h 9142"/>
              <a:gd name="connsiteX3" fmla="*/ 15633 w 18619"/>
              <a:gd name="connsiteY3" fmla="*/ 2046 h 9142"/>
              <a:gd name="connsiteX4" fmla="*/ 1815 w 18619"/>
              <a:gd name="connsiteY4" fmla="*/ 8974 h 9142"/>
              <a:gd name="connsiteX5" fmla="*/ 655 w 18619"/>
              <a:gd name="connsiteY5" fmla="*/ 9136 h 9142"/>
              <a:gd name="connsiteX6" fmla="*/ 16 w 18619"/>
              <a:gd name="connsiteY6" fmla="*/ 8880 h 9142"/>
              <a:gd name="connsiteX7" fmla="*/ 0 w 18619"/>
              <a:gd name="connsiteY7" fmla="*/ 0 h 9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19" h="9142">
                <a:moveTo>
                  <a:pt x="0" y="0"/>
                </a:moveTo>
                <a:lnTo>
                  <a:pt x="18619" y="0"/>
                </a:lnTo>
                <a:cubicBezTo>
                  <a:pt x="18411" y="240"/>
                  <a:pt x="18690" y="70"/>
                  <a:pt x="17995" y="718"/>
                </a:cubicBezTo>
                <a:cubicBezTo>
                  <a:pt x="16902" y="1502"/>
                  <a:pt x="16219" y="1757"/>
                  <a:pt x="15633" y="2046"/>
                </a:cubicBezTo>
                <a:cubicBezTo>
                  <a:pt x="15633" y="2046"/>
                  <a:pt x="16761" y="1501"/>
                  <a:pt x="1815" y="8974"/>
                </a:cubicBezTo>
                <a:cubicBezTo>
                  <a:pt x="1324" y="9137"/>
                  <a:pt x="1233" y="9156"/>
                  <a:pt x="655" y="9136"/>
                </a:cubicBezTo>
                <a:cubicBezTo>
                  <a:pt x="-79" y="8940"/>
                  <a:pt x="229" y="8965"/>
                  <a:pt x="16" y="8880"/>
                </a:cubicBezTo>
                <a:cubicBezTo>
                  <a:pt x="31" y="4395"/>
                  <a:pt x="0" y="3042"/>
                  <a:pt x="0" y="0"/>
                </a:cubicBezTo>
                <a:close/>
              </a:path>
            </a:pathLst>
          </a:custGeom>
          <a:blipFill rotWithShape="0">
            <a:blip r:embed="rId3">
              <a:alphaModFix amt="9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13000" r="-40000" b="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0" name="TextBox 29"/>
          <p:cNvSpPr txBox="1"/>
          <p:nvPr/>
        </p:nvSpPr>
        <p:spPr>
          <a:xfrm>
            <a:off x="176291" y="114207"/>
            <a:ext cx="7144051" cy="2695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EB8488"/>
                </a:solidFill>
              </a:rPr>
              <a:t>市场背景</a:t>
            </a:r>
            <a:endParaRPr lang="en-US" altLang="zh-CN" dirty="0">
              <a:solidFill>
                <a:srgbClr val="EB848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/>
              <a:t>	</a:t>
            </a:r>
            <a:r>
              <a:rPr lang="zh-CN" altLang="en-US" sz="1400" dirty="0"/>
              <a:t>高考作为一个重要的转折点，对学生的未来有着深远的影响。学生和家长对于大学相关信息需求非常强烈，尤其时录取信息。因此，一个能够提供详尽、准确大学录取信息的系统，有很大的市场空间。</a:t>
            </a:r>
          </a:p>
          <a:p>
            <a:pPr>
              <a:lnSpc>
                <a:spcPct val="150000"/>
              </a:lnSpc>
            </a:pPr>
            <a:r>
              <a:rPr lang="en-US" altLang="zh-CN" sz="1400" dirty="0"/>
              <a:t>	</a:t>
            </a:r>
            <a:r>
              <a:rPr lang="zh-CN" altLang="en-US" sz="1400" dirty="0"/>
              <a:t>随着互联网技术的普及，越来越多的人倾向于通过网络获取信息和服务。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一个在线平台可以满足现代社会对于方便快捷信息服务的需求。为了提供准确的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服务，此平台注重于分析陕西省历年高考数据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D10A3B8-A4E0-7E0C-A7A6-2C3A1A1DE3C7}"/>
              </a:ext>
            </a:extLst>
          </p:cNvPr>
          <p:cNvSpPr/>
          <p:nvPr/>
        </p:nvSpPr>
        <p:spPr>
          <a:xfrm>
            <a:off x="7320342" y="1730241"/>
            <a:ext cx="1647367" cy="588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7320342" y="1763126"/>
            <a:ext cx="1807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EB8488"/>
                </a:solidFill>
                <a:latin typeface="+mj-lt"/>
              </a:rPr>
              <a:t>开发背景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D1517D-93D8-8A3B-FD6B-165144F6C00B}"/>
              </a:ext>
            </a:extLst>
          </p:cNvPr>
          <p:cNvSpPr txBox="1"/>
          <p:nvPr/>
        </p:nvSpPr>
        <p:spPr>
          <a:xfrm>
            <a:off x="176291" y="2279435"/>
            <a:ext cx="508513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EB8488"/>
                </a:solidFill>
              </a:rPr>
              <a:t>技术背景</a:t>
            </a:r>
          </a:p>
          <a:p>
            <a:pPr>
              <a:lnSpc>
                <a:spcPct val="150000"/>
              </a:lnSpc>
            </a:pPr>
            <a:r>
              <a:rPr lang="zh-CN" altLang="en-US" sz="1400" dirty="0"/>
              <a:t>随着 </a:t>
            </a:r>
            <a:r>
              <a:rPr lang="en-US" altLang="zh-CN" sz="1400" dirty="0"/>
              <a:t>Vue 3 </a:t>
            </a:r>
            <a:r>
              <a:rPr lang="zh-CN" altLang="en-US" sz="1400" dirty="0"/>
              <a:t>和 </a:t>
            </a:r>
            <a:r>
              <a:rPr lang="en-US" altLang="zh-CN" sz="1400" dirty="0"/>
              <a:t>Spring Boot </a:t>
            </a:r>
            <a:r>
              <a:rPr lang="zh-CN" altLang="en-US" sz="1400" dirty="0"/>
              <a:t>等现代开发技术的成熟，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开发高效、用户友好的网络应用更加可行。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利用</a:t>
            </a:r>
            <a:r>
              <a:rPr lang="en-US" altLang="zh-CN" sz="1400" dirty="0" err="1"/>
              <a:t>Hadoop+Hive</a:t>
            </a:r>
            <a:r>
              <a:rPr lang="zh-CN" altLang="en-US" sz="1400" dirty="0"/>
              <a:t>处理大数据，可以深入分析历史数据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结合线性回归等数学方法从而提供准确预测和个性化推荐，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这在传统方法中是难以实现的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标题-1"/>
          <p:cNvPicPr>
            <a:picLocks noChangeAspect="1"/>
          </p:cNvPicPr>
          <p:nvPr/>
        </p:nvPicPr>
        <p:blipFill>
          <a:blip r:embed="rId3" cstate="email">
            <a:lum bright="6000" contrast="-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5" r="412" b="66852"/>
          <a:stretch>
            <a:fillRect/>
          </a:stretch>
        </p:blipFill>
        <p:spPr>
          <a:xfrm>
            <a:off x="-1429" y="1155519"/>
            <a:ext cx="9145429" cy="185737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19981" y="368228"/>
            <a:ext cx="65040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技术基础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906234" y="3552095"/>
            <a:ext cx="1578428" cy="576742"/>
            <a:chOff x="1070430" y="4883704"/>
            <a:chExt cx="2104570" cy="768987"/>
          </a:xfrm>
        </p:grpSpPr>
        <p:sp>
          <p:nvSpPr>
            <p:cNvPr id="10" name="TextBox 9"/>
            <p:cNvSpPr txBox="1"/>
            <p:nvPr/>
          </p:nvSpPr>
          <p:spPr>
            <a:xfrm>
              <a:off x="1070430" y="4883704"/>
              <a:ext cx="2104570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F494AA"/>
                  </a:solidFill>
                  <a:latin typeface="+mj-lt"/>
                </a:rPr>
                <a:t>SpringBoot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70430" y="5299346"/>
              <a:ext cx="2104570" cy="353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后端框架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015342" y="3558191"/>
            <a:ext cx="1578428" cy="576741"/>
            <a:chOff x="3719287" y="4883702"/>
            <a:chExt cx="2104570" cy="768985"/>
          </a:xfrm>
        </p:grpSpPr>
        <p:sp>
          <p:nvSpPr>
            <p:cNvPr id="14" name="TextBox 13"/>
            <p:cNvSpPr txBox="1"/>
            <p:nvPr/>
          </p:nvSpPr>
          <p:spPr>
            <a:xfrm>
              <a:off x="3719287" y="4883702"/>
              <a:ext cx="2104570" cy="615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F494AA"/>
                  </a:solidFill>
                  <a:latin typeface="+mj-lt"/>
                </a:rPr>
                <a:t>MyBatis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19287" y="5299343"/>
              <a:ext cx="2104570" cy="353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支持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SQL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的持久化框架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045526" y="3558180"/>
            <a:ext cx="1578428" cy="576739"/>
            <a:chOff x="6368144" y="4883704"/>
            <a:chExt cx="2104570" cy="768983"/>
          </a:xfrm>
        </p:grpSpPr>
        <p:sp>
          <p:nvSpPr>
            <p:cNvPr id="17" name="TextBox 16"/>
            <p:cNvSpPr txBox="1"/>
            <p:nvPr/>
          </p:nvSpPr>
          <p:spPr>
            <a:xfrm>
              <a:off x="6368144" y="4883704"/>
              <a:ext cx="2104570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494AA"/>
                  </a:solidFill>
                  <a:latin typeface="+mj-lt"/>
                </a:rPr>
                <a:t>Vue3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368144" y="5299343"/>
              <a:ext cx="2104570" cy="353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先进的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JavaScript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框架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772505" y="3543402"/>
            <a:ext cx="1578428" cy="576737"/>
            <a:chOff x="9017001" y="4883706"/>
            <a:chExt cx="2104570" cy="768982"/>
          </a:xfrm>
        </p:grpSpPr>
        <p:sp>
          <p:nvSpPr>
            <p:cNvPr id="20" name="TextBox 19"/>
            <p:cNvSpPr txBox="1"/>
            <p:nvPr/>
          </p:nvSpPr>
          <p:spPr>
            <a:xfrm>
              <a:off x="9017001" y="4883706"/>
              <a:ext cx="210457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F494AA"/>
                  </a:solidFill>
                  <a:latin typeface="+mj-lt"/>
                </a:rPr>
                <a:t>ECharts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017001" y="5299343"/>
              <a:ext cx="2104570" cy="353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b="0" i="0" dirty="0">
                  <a:solidFill>
                    <a:srgbClr val="333333"/>
                  </a:solidFill>
                  <a:effectLst/>
                  <a:latin typeface="Arial" panose="020B0604020202020204" pitchFamily="34" charset="0"/>
                </a:rPr>
                <a:t>前端数据可视化图表库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607128" y="3429000"/>
            <a:ext cx="3929743" cy="805543"/>
            <a:chOff x="3160486" y="4750615"/>
            <a:chExt cx="5239657" cy="1074057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3160486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5852885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400143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/>
        </p:nvSpPr>
        <p:spPr>
          <a:xfrm>
            <a:off x="1965922" y="2498741"/>
            <a:ext cx="5210726" cy="516004"/>
          </a:xfrm>
          <a:prstGeom prst="rect">
            <a:avLst/>
          </a:prstGeom>
          <a:gradFill flip="none" rotWithShape="1">
            <a:gsLst>
              <a:gs pos="0">
                <a:srgbClr val="FCA9D1"/>
              </a:gs>
              <a:gs pos="100000">
                <a:srgbClr val="F28E9F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Box 7"/>
          <p:cNvSpPr txBox="1"/>
          <p:nvPr/>
        </p:nvSpPr>
        <p:spPr>
          <a:xfrm>
            <a:off x="2431692" y="2589710"/>
            <a:ext cx="4279186" cy="334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</a:rPr>
              <a:t>基础思想：前后端分离，大数据处理，数据库查询</a:t>
            </a:r>
          </a:p>
        </p:txBody>
      </p:sp>
      <p:grpSp>
        <p:nvGrpSpPr>
          <p:cNvPr id="75" name="Group 23">
            <a:extLst>
              <a:ext uri="{FF2B5EF4-FFF2-40B4-BE49-F238E27FC236}">
                <a16:creationId xmlns:a16="http://schemas.microsoft.com/office/drawing/2014/main" id="{A5AD5972-6FC9-3B8C-BB33-3501A7DA2062}"/>
              </a:ext>
            </a:extLst>
          </p:cNvPr>
          <p:cNvGrpSpPr/>
          <p:nvPr/>
        </p:nvGrpSpPr>
        <p:grpSpPr>
          <a:xfrm>
            <a:off x="906234" y="4786557"/>
            <a:ext cx="1578428" cy="576741"/>
            <a:chOff x="1070430" y="4883702"/>
            <a:chExt cx="2104570" cy="768986"/>
          </a:xfrm>
        </p:grpSpPr>
        <p:sp>
          <p:nvSpPr>
            <p:cNvPr id="76" name="TextBox 9">
              <a:extLst>
                <a:ext uri="{FF2B5EF4-FFF2-40B4-BE49-F238E27FC236}">
                  <a16:creationId xmlns:a16="http://schemas.microsoft.com/office/drawing/2014/main" id="{9F3E90E6-0164-3D78-92ED-81CC39015104}"/>
                </a:ext>
              </a:extLst>
            </p:cNvPr>
            <p:cNvSpPr txBox="1"/>
            <p:nvPr/>
          </p:nvSpPr>
          <p:spPr>
            <a:xfrm>
              <a:off x="1070430" y="4883702"/>
              <a:ext cx="2104570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F494AA"/>
                  </a:solidFill>
                  <a:latin typeface="+mj-lt"/>
                </a:rPr>
                <a:t>PageHelper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77" name="TextBox 10">
              <a:extLst>
                <a:ext uri="{FF2B5EF4-FFF2-40B4-BE49-F238E27FC236}">
                  <a16:creationId xmlns:a16="http://schemas.microsoft.com/office/drawing/2014/main" id="{19B89721-C906-C5B3-BA85-2BF7EDF48DB8}"/>
                </a:ext>
              </a:extLst>
            </p:cNvPr>
            <p:cNvSpPr txBox="1"/>
            <p:nvPr/>
          </p:nvSpPr>
          <p:spPr>
            <a:xfrm>
              <a:off x="1070430" y="5299343"/>
              <a:ext cx="2104570" cy="353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mybatis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提供的分页插件</a:t>
              </a:r>
            </a:p>
          </p:txBody>
        </p:sp>
      </p:grpSp>
      <p:grpSp>
        <p:nvGrpSpPr>
          <p:cNvPr id="84" name="Group 26">
            <a:extLst>
              <a:ext uri="{FF2B5EF4-FFF2-40B4-BE49-F238E27FC236}">
                <a16:creationId xmlns:a16="http://schemas.microsoft.com/office/drawing/2014/main" id="{159CD2B2-801C-3FEC-BA87-A50F810AF466}"/>
              </a:ext>
            </a:extLst>
          </p:cNvPr>
          <p:cNvGrpSpPr/>
          <p:nvPr/>
        </p:nvGrpSpPr>
        <p:grpSpPr>
          <a:xfrm>
            <a:off x="4890373" y="4729020"/>
            <a:ext cx="1578428" cy="576737"/>
            <a:chOff x="9017001" y="4883704"/>
            <a:chExt cx="2104570" cy="768980"/>
          </a:xfrm>
        </p:grpSpPr>
        <p:sp>
          <p:nvSpPr>
            <p:cNvPr id="85" name="TextBox 19">
              <a:extLst>
                <a:ext uri="{FF2B5EF4-FFF2-40B4-BE49-F238E27FC236}">
                  <a16:creationId xmlns:a16="http://schemas.microsoft.com/office/drawing/2014/main" id="{03FD59E8-B1DF-B350-822F-2DF92E8A2EC8}"/>
                </a:ext>
              </a:extLst>
            </p:cNvPr>
            <p:cNvSpPr txBox="1"/>
            <p:nvPr/>
          </p:nvSpPr>
          <p:spPr>
            <a:xfrm>
              <a:off x="9017001" y="4883704"/>
              <a:ext cx="2104570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494AA"/>
                  </a:solidFill>
                  <a:latin typeface="+mj-lt"/>
                </a:rPr>
                <a:t>Selenium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86" name="TextBox 20">
              <a:extLst>
                <a:ext uri="{FF2B5EF4-FFF2-40B4-BE49-F238E27FC236}">
                  <a16:creationId xmlns:a16="http://schemas.microsoft.com/office/drawing/2014/main" id="{60A73576-BD36-D0D5-F4DC-C9D6DC2EC63F}"/>
                </a:ext>
              </a:extLst>
            </p:cNvPr>
            <p:cNvSpPr txBox="1"/>
            <p:nvPr/>
          </p:nvSpPr>
          <p:spPr>
            <a:xfrm>
              <a:off x="9017001" y="5299340"/>
              <a:ext cx="2104570" cy="353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自动化测试与爬虫工具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87" name="Group 36">
            <a:extLst>
              <a:ext uri="{FF2B5EF4-FFF2-40B4-BE49-F238E27FC236}">
                <a16:creationId xmlns:a16="http://schemas.microsoft.com/office/drawing/2014/main" id="{27317964-B5D2-D9C7-58DF-41BE8EB7215C}"/>
              </a:ext>
            </a:extLst>
          </p:cNvPr>
          <p:cNvGrpSpPr/>
          <p:nvPr/>
        </p:nvGrpSpPr>
        <p:grpSpPr>
          <a:xfrm>
            <a:off x="2607128" y="4648798"/>
            <a:ext cx="3929743" cy="805543"/>
            <a:chOff x="3160486" y="4750615"/>
            <a:chExt cx="5239657" cy="1074057"/>
          </a:xfrm>
        </p:grpSpPr>
        <p:cxnSp>
          <p:nvCxnSpPr>
            <p:cNvPr id="88" name="Straight Connector 32">
              <a:extLst>
                <a:ext uri="{FF2B5EF4-FFF2-40B4-BE49-F238E27FC236}">
                  <a16:creationId xmlns:a16="http://schemas.microsoft.com/office/drawing/2014/main" id="{0638F980-78DA-7D69-69FB-3B8D2BBB2F8A}"/>
                </a:ext>
              </a:extLst>
            </p:cNvPr>
            <p:cNvCxnSpPr/>
            <p:nvPr/>
          </p:nvCxnSpPr>
          <p:spPr>
            <a:xfrm>
              <a:off x="3160486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34">
              <a:extLst>
                <a:ext uri="{FF2B5EF4-FFF2-40B4-BE49-F238E27FC236}">
                  <a16:creationId xmlns:a16="http://schemas.microsoft.com/office/drawing/2014/main" id="{34B7DCA5-0FFB-98D4-C284-C5770896F048}"/>
                </a:ext>
              </a:extLst>
            </p:cNvPr>
            <p:cNvCxnSpPr/>
            <p:nvPr/>
          </p:nvCxnSpPr>
          <p:spPr>
            <a:xfrm>
              <a:off x="5852885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35">
              <a:extLst>
                <a:ext uri="{FF2B5EF4-FFF2-40B4-BE49-F238E27FC236}">
                  <a16:creationId xmlns:a16="http://schemas.microsoft.com/office/drawing/2014/main" id="{1444097E-E499-FD73-1970-5E0437DCAC28}"/>
                </a:ext>
              </a:extLst>
            </p:cNvPr>
            <p:cNvCxnSpPr/>
            <p:nvPr/>
          </p:nvCxnSpPr>
          <p:spPr>
            <a:xfrm>
              <a:off x="8400143" y="4750615"/>
              <a:ext cx="0" cy="1074057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26">
            <a:extLst>
              <a:ext uri="{FF2B5EF4-FFF2-40B4-BE49-F238E27FC236}">
                <a16:creationId xmlns:a16="http://schemas.microsoft.com/office/drawing/2014/main" id="{CBD3533E-A0FE-289A-E52C-288037AC6AD8}"/>
              </a:ext>
            </a:extLst>
          </p:cNvPr>
          <p:cNvGrpSpPr/>
          <p:nvPr/>
        </p:nvGrpSpPr>
        <p:grpSpPr>
          <a:xfrm>
            <a:off x="6772505" y="4729021"/>
            <a:ext cx="2103027" cy="594171"/>
            <a:chOff x="8796162" y="4557151"/>
            <a:chExt cx="2370225" cy="792224"/>
          </a:xfrm>
        </p:grpSpPr>
        <p:sp>
          <p:nvSpPr>
            <p:cNvPr id="93" name="TextBox 19">
              <a:extLst>
                <a:ext uri="{FF2B5EF4-FFF2-40B4-BE49-F238E27FC236}">
                  <a16:creationId xmlns:a16="http://schemas.microsoft.com/office/drawing/2014/main" id="{EFF072CD-D9FD-873B-D3B5-0DF839427E86}"/>
                </a:ext>
              </a:extLst>
            </p:cNvPr>
            <p:cNvSpPr txBox="1"/>
            <p:nvPr/>
          </p:nvSpPr>
          <p:spPr>
            <a:xfrm>
              <a:off x="8796162" y="4557151"/>
              <a:ext cx="2370225" cy="615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F494AA"/>
                  </a:solidFill>
                  <a:latin typeface="+mj-lt"/>
                </a:rPr>
                <a:t>Hadoop+Hive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94" name="TextBox 20">
              <a:extLst>
                <a:ext uri="{FF2B5EF4-FFF2-40B4-BE49-F238E27FC236}">
                  <a16:creationId xmlns:a16="http://schemas.microsoft.com/office/drawing/2014/main" id="{D46732BB-3248-630C-7E84-F119DE476F25}"/>
                </a:ext>
              </a:extLst>
            </p:cNvPr>
            <p:cNvSpPr txBox="1"/>
            <p:nvPr/>
          </p:nvSpPr>
          <p:spPr>
            <a:xfrm>
              <a:off x="8799953" y="4996031"/>
              <a:ext cx="2104570" cy="353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大数据分析技术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8" name="Group 24">
            <a:extLst>
              <a:ext uri="{FF2B5EF4-FFF2-40B4-BE49-F238E27FC236}">
                <a16:creationId xmlns:a16="http://schemas.microsoft.com/office/drawing/2014/main" id="{2B9F56CE-414C-4911-9D50-8AF9C2551A8E}"/>
              </a:ext>
            </a:extLst>
          </p:cNvPr>
          <p:cNvGrpSpPr/>
          <p:nvPr/>
        </p:nvGrpSpPr>
        <p:grpSpPr>
          <a:xfrm>
            <a:off x="2925532" y="4704176"/>
            <a:ext cx="1578428" cy="576741"/>
            <a:chOff x="3719287" y="4883702"/>
            <a:chExt cx="2104570" cy="768985"/>
          </a:xfrm>
        </p:grpSpPr>
        <p:sp>
          <p:nvSpPr>
            <p:cNvPr id="39" name="TextBox 13">
              <a:extLst>
                <a:ext uri="{FF2B5EF4-FFF2-40B4-BE49-F238E27FC236}">
                  <a16:creationId xmlns:a16="http://schemas.microsoft.com/office/drawing/2014/main" id="{A0AF84FC-6E30-4E39-AD68-A0D65BF29C36}"/>
                </a:ext>
              </a:extLst>
            </p:cNvPr>
            <p:cNvSpPr txBox="1"/>
            <p:nvPr/>
          </p:nvSpPr>
          <p:spPr>
            <a:xfrm>
              <a:off x="3719287" y="4883702"/>
              <a:ext cx="2104570" cy="615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494AA"/>
                  </a:solidFill>
                  <a:latin typeface="+mj-lt"/>
                </a:rPr>
                <a:t>Git</a:t>
              </a:r>
              <a:endParaRPr lang="zh-CN" altLang="en-US" sz="2400" b="1" dirty="0">
                <a:solidFill>
                  <a:srgbClr val="F494AA"/>
                </a:solidFill>
                <a:latin typeface="+mj-lt"/>
              </a:endParaRPr>
            </a:p>
          </p:txBody>
        </p:sp>
        <p:sp>
          <p:nvSpPr>
            <p:cNvPr id="40" name="TextBox 14">
              <a:extLst>
                <a:ext uri="{FF2B5EF4-FFF2-40B4-BE49-F238E27FC236}">
                  <a16:creationId xmlns:a16="http://schemas.microsoft.com/office/drawing/2014/main" id="{6FE41F8D-7326-4EB3-AB29-1FDD1D783A73}"/>
                </a:ext>
              </a:extLst>
            </p:cNvPr>
            <p:cNvSpPr txBox="1"/>
            <p:nvPr/>
          </p:nvSpPr>
          <p:spPr>
            <a:xfrm>
              <a:off x="3719287" y="5299343"/>
              <a:ext cx="2104570" cy="353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sym typeface="+mn-ea"/>
                </a:rPr>
                <a:t>版本同步工具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占位符 43" descr="图片1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6" b="13148"/>
          <a:stretch>
            <a:fillRect/>
          </a:stretch>
        </p:blipFill>
        <p:spPr>
          <a:xfrm>
            <a:off x="460535" y="1952245"/>
            <a:ext cx="8221504" cy="3233641"/>
          </a:xfrm>
          <a:prstGeom prst="rect">
            <a:avLst/>
          </a:prstGeom>
        </p:spPr>
      </p:pic>
      <p:sp>
        <p:nvSpPr>
          <p:cNvPr id="2" name="Rectangle: Rounded Corners 1"/>
          <p:cNvSpPr/>
          <p:nvPr/>
        </p:nvSpPr>
        <p:spPr>
          <a:xfrm>
            <a:off x="459813" y="1951321"/>
            <a:ext cx="8222226" cy="3234565"/>
          </a:xfrm>
          <a:prstGeom prst="roundRect">
            <a:avLst>
              <a:gd name="adj" fmla="val 941"/>
            </a:avLst>
          </a:prstGeom>
          <a:gradFill flip="none" rotWithShape="1">
            <a:gsLst>
              <a:gs pos="14000">
                <a:srgbClr val="F494AA">
                  <a:alpha val="91000"/>
                </a:srgbClr>
              </a:gs>
              <a:gs pos="100000">
                <a:srgbClr val="FEBDD0">
                  <a:alpha val="78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1363487" y="769612"/>
            <a:ext cx="65040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小组分工</a:t>
            </a:r>
          </a:p>
        </p:txBody>
      </p:sp>
      <p:sp>
        <p:nvSpPr>
          <p:cNvPr id="21" name="Rectangle: Rounded Corners 20"/>
          <p:cNvSpPr/>
          <p:nvPr/>
        </p:nvSpPr>
        <p:spPr>
          <a:xfrm>
            <a:off x="3377047" y="2316779"/>
            <a:ext cx="2389823" cy="2503352"/>
          </a:xfrm>
          <a:prstGeom prst="roundRect">
            <a:avLst>
              <a:gd name="adj" fmla="val 4748"/>
            </a:avLst>
          </a:prstGeom>
          <a:solidFill>
            <a:schemeClr val="bg1"/>
          </a:solidFill>
          <a:ln>
            <a:noFill/>
          </a:ln>
          <a:effectLst>
            <a:outerShdw blurRad="152400" dist="50800" dir="5400000" sx="99000" sy="99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Rectangle: Rounded Corners 25"/>
          <p:cNvSpPr/>
          <p:nvPr/>
        </p:nvSpPr>
        <p:spPr>
          <a:xfrm>
            <a:off x="5960748" y="2316779"/>
            <a:ext cx="2389823" cy="2503351"/>
          </a:xfrm>
          <a:prstGeom prst="roundRect">
            <a:avLst>
              <a:gd name="adj" fmla="val 4748"/>
            </a:avLst>
          </a:prstGeom>
          <a:solidFill>
            <a:schemeClr val="bg1"/>
          </a:solidFill>
          <a:ln>
            <a:noFill/>
          </a:ln>
          <a:effectLst>
            <a:outerShdw blurRad="152400" dist="50800" dir="5400000" sx="99000" sy="99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793167" y="2316823"/>
            <a:ext cx="2390002" cy="2503352"/>
            <a:chOff x="1057554" y="3959942"/>
            <a:chExt cx="3186669" cy="1323959"/>
          </a:xfrm>
        </p:grpSpPr>
        <p:sp>
          <p:nvSpPr>
            <p:cNvPr id="12" name="Rectangle: Rounded Corners 11"/>
            <p:cNvSpPr/>
            <p:nvPr/>
          </p:nvSpPr>
          <p:spPr>
            <a:xfrm>
              <a:off x="1057554" y="3959942"/>
              <a:ext cx="3186669" cy="1323959"/>
            </a:xfrm>
            <a:prstGeom prst="roundRect">
              <a:avLst>
                <a:gd name="adj" fmla="val 4748"/>
              </a:avLst>
            </a:prstGeom>
            <a:solidFill>
              <a:schemeClr val="bg1"/>
            </a:solidFill>
            <a:ln>
              <a:noFill/>
            </a:ln>
            <a:effectLst>
              <a:outerShdw blurRad="152400" dist="50800" dir="5400000" sx="99000" sy="99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1236848" y="4134930"/>
              <a:ext cx="2880796" cy="631552"/>
              <a:chOff x="1236848" y="4134930"/>
              <a:chExt cx="2880796" cy="631552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236848" y="4134930"/>
                <a:ext cx="2823921" cy="195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accent6"/>
                    </a:solidFill>
                    <a:latin typeface="+mj-lt"/>
                    <a:cs typeface="Catamaran Bold" panose="00000800000000000000" pitchFamily="2" charset="0"/>
                  </a:rPr>
                  <a:t>前端开发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293723" y="4393252"/>
                <a:ext cx="2823921" cy="3732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bg1">
                        <a:lumMod val="65000"/>
                      </a:schemeClr>
                    </a:solidFill>
                  </a:rPr>
                  <a:t>陈靖仁</a:t>
                </a:r>
                <a:endParaRPr lang="en-US" altLang="zh-CN" sz="140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bg1">
                        <a:lumMod val="65000"/>
                      </a:schemeClr>
                    </a:solidFill>
                  </a:rPr>
                  <a:t>张扬</a:t>
                </a:r>
              </a:p>
            </p:txBody>
          </p:sp>
        </p:grpSp>
      </p:grpSp>
      <p:sp>
        <p:nvSpPr>
          <p:cNvPr id="27" name="TextBox 15"/>
          <p:cNvSpPr txBox="1"/>
          <p:nvPr/>
        </p:nvSpPr>
        <p:spPr>
          <a:xfrm>
            <a:off x="3511339" y="2649794"/>
            <a:ext cx="211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/>
                </a:solidFill>
                <a:latin typeface="+mj-lt"/>
                <a:cs typeface="Catamaran Bold" panose="00000800000000000000" pitchFamily="2" charset="0"/>
              </a:rPr>
              <a:t>后端开发</a:t>
            </a:r>
          </a:p>
        </p:txBody>
      </p:sp>
      <p:sp>
        <p:nvSpPr>
          <p:cNvPr id="30" name="TextBox 16"/>
          <p:cNvSpPr txBox="1"/>
          <p:nvPr/>
        </p:nvSpPr>
        <p:spPr>
          <a:xfrm>
            <a:off x="3581783" y="3136129"/>
            <a:ext cx="2117941" cy="1028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马鸿瑞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张博轩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张誉洋</a:t>
            </a:r>
          </a:p>
        </p:txBody>
      </p:sp>
      <p:sp>
        <p:nvSpPr>
          <p:cNvPr id="31" name="TextBox 15"/>
          <p:cNvSpPr txBox="1"/>
          <p:nvPr/>
        </p:nvSpPr>
        <p:spPr>
          <a:xfrm>
            <a:off x="6096688" y="2647691"/>
            <a:ext cx="211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/>
                </a:solidFill>
                <a:latin typeface="+mj-lt"/>
                <a:cs typeface="Catamaran Bold" panose="00000800000000000000" pitchFamily="2" charset="0"/>
              </a:rPr>
              <a:t>大数据开发</a:t>
            </a:r>
          </a:p>
        </p:txBody>
      </p:sp>
      <p:sp>
        <p:nvSpPr>
          <p:cNvPr id="32" name="TextBox 16"/>
          <p:cNvSpPr txBox="1"/>
          <p:nvPr/>
        </p:nvSpPr>
        <p:spPr>
          <a:xfrm>
            <a:off x="6165484" y="3160374"/>
            <a:ext cx="2117941" cy="38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徐坤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集群搭建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5344C1FD-5B01-4917-9586-A72A9D6A2B89}"/>
              </a:ext>
            </a:extLst>
          </p:cNvPr>
          <p:cNvSpPr txBox="1"/>
          <p:nvPr/>
        </p:nvSpPr>
        <p:spPr>
          <a:xfrm>
            <a:off x="3556535" y="1487448"/>
            <a:ext cx="211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/>
                </a:solidFill>
                <a:latin typeface="+mj-lt"/>
                <a:cs typeface="Catamaran Bold" panose="00000800000000000000" pitchFamily="2" charset="0"/>
              </a:rPr>
              <a:t>项目经理：徐坤</a:t>
            </a: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30DC99E4-8952-4300-9A90-878CC247EE37}"/>
              </a:ext>
            </a:extLst>
          </p:cNvPr>
          <p:cNvSpPr txBox="1"/>
          <p:nvPr/>
        </p:nvSpPr>
        <p:spPr>
          <a:xfrm>
            <a:off x="6165484" y="3637456"/>
            <a:ext cx="2117941" cy="38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张博轩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爬虫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20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nipaste_2021-11-18_22-47-01"/>
          <p:cNvPicPr>
            <a:picLocks noChangeAspect="1"/>
          </p:cNvPicPr>
          <p:nvPr/>
        </p:nvPicPr>
        <p:blipFill>
          <a:blip r:embed="rId3" cstate="email">
            <a:lum bright="18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" t="2596" r="45910" b="20597"/>
          <a:stretch>
            <a:fillRect/>
          </a:stretch>
        </p:blipFill>
        <p:spPr>
          <a:xfrm>
            <a:off x="2286000" y="857253"/>
            <a:ext cx="2293620" cy="2550319"/>
          </a:xfrm>
          <a:prstGeom prst="rect">
            <a:avLst/>
          </a:prstGeom>
        </p:spPr>
      </p:pic>
      <p:pic>
        <p:nvPicPr>
          <p:cNvPr id="3" name="图片 2" descr="Snipaste_2021-11-18_22-47-01"/>
          <p:cNvPicPr>
            <a:picLocks noChangeAspect="1"/>
          </p:cNvPicPr>
          <p:nvPr/>
        </p:nvPicPr>
        <p:blipFill>
          <a:blip r:embed="rId3" cstate="email">
            <a:lum bright="18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16" t="1836" r="197" b="21357"/>
          <a:stretch>
            <a:fillRect/>
          </a:stretch>
        </p:blipFill>
        <p:spPr>
          <a:xfrm>
            <a:off x="6849428" y="865826"/>
            <a:ext cx="2293620" cy="2550319"/>
          </a:xfrm>
          <a:prstGeom prst="rect">
            <a:avLst/>
          </a:prstGeom>
        </p:spPr>
      </p:pic>
      <p:pic>
        <p:nvPicPr>
          <p:cNvPr id="5" name="图片 4" descr="Snipaste_2021-11-18_22-47-01"/>
          <p:cNvPicPr>
            <a:picLocks noChangeAspect="1"/>
          </p:cNvPicPr>
          <p:nvPr/>
        </p:nvPicPr>
        <p:blipFill>
          <a:blip r:embed="rId3" cstate="email">
            <a:lum bright="18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" t="22963" r="46097" b="230"/>
          <a:stretch>
            <a:fillRect/>
          </a:stretch>
        </p:blipFill>
        <p:spPr>
          <a:xfrm>
            <a:off x="-7620" y="3448527"/>
            <a:ext cx="2293620" cy="2550319"/>
          </a:xfrm>
          <a:prstGeom prst="rect">
            <a:avLst/>
          </a:prstGeom>
        </p:spPr>
      </p:pic>
      <p:pic>
        <p:nvPicPr>
          <p:cNvPr id="6" name="图片 5" descr="Snipaste_2021-11-18_22-47-01"/>
          <p:cNvPicPr>
            <a:picLocks noChangeAspect="1"/>
          </p:cNvPicPr>
          <p:nvPr/>
        </p:nvPicPr>
        <p:blipFill>
          <a:blip r:embed="rId3" cstate="email">
            <a:lum bright="18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89" t="22977" r="1024" b="216"/>
          <a:stretch>
            <a:fillRect/>
          </a:stretch>
        </p:blipFill>
        <p:spPr>
          <a:xfrm>
            <a:off x="4568190" y="3450435"/>
            <a:ext cx="2293620" cy="2550319"/>
          </a:xfrm>
          <a:prstGeom prst="rect">
            <a:avLst/>
          </a:prstGeom>
        </p:spPr>
      </p:pic>
      <p:sp>
        <p:nvSpPr>
          <p:cNvPr id="370" name="Rectangle 369"/>
          <p:cNvSpPr/>
          <p:nvPr/>
        </p:nvSpPr>
        <p:spPr>
          <a:xfrm>
            <a:off x="2286480" y="857253"/>
            <a:ext cx="2302669" cy="2550319"/>
          </a:xfrm>
          <a:prstGeom prst="rect">
            <a:avLst/>
          </a:prstGeom>
          <a:gradFill>
            <a:gsLst>
              <a:gs pos="6000">
                <a:srgbClr val="FCBACC">
                  <a:alpha val="67000"/>
                </a:srgbClr>
              </a:gs>
              <a:gs pos="100000">
                <a:srgbClr val="F28E9F">
                  <a:alpha val="70000"/>
                </a:srgb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369" name="Rectangle 368"/>
          <p:cNvSpPr/>
          <p:nvPr/>
        </p:nvSpPr>
        <p:spPr>
          <a:xfrm>
            <a:off x="0" y="3432830"/>
            <a:ext cx="2286000" cy="2567921"/>
          </a:xfrm>
          <a:prstGeom prst="rect">
            <a:avLst/>
          </a:prstGeom>
          <a:gradFill>
            <a:gsLst>
              <a:gs pos="0">
                <a:srgbClr val="F28E9F">
                  <a:alpha val="62000"/>
                </a:srgbClr>
              </a:gs>
              <a:gs pos="100000">
                <a:srgbClr val="FCBACC">
                  <a:alpha val="67000"/>
                </a:srgb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72" name="Rectangle 371"/>
          <p:cNvSpPr/>
          <p:nvPr/>
        </p:nvSpPr>
        <p:spPr>
          <a:xfrm>
            <a:off x="4572004" y="3441383"/>
            <a:ext cx="2303621" cy="2567940"/>
          </a:xfrm>
          <a:prstGeom prst="rect">
            <a:avLst/>
          </a:prstGeom>
          <a:gradFill>
            <a:gsLst>
              <a:gs pos="6000">
                <a:srgbClr val="FEBDD0">
                  <a:alpha val="67000"/>
                </a:srgbClr>
              </a:gs>
              <a:gs pos="100000">
                <a:srgbClr val="F28E9F">
                  <a:alpha val="62000"/>
                </a:srgb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373" name="Rectangle 372"/>
          <p:cNvSpPr/>
          <p:nvPr/>
        </p:nvSpPr>
        <p:spPr>
          <a:xfrm>
            <a:off x="6841335" y="857250"/>
            <a:ext cx="2302669" cy="2567940"/>
          </a:xfrm>
          <a:prstGeom prst="rect">
            <a:avLst/>
          </a:prstGeom>
          <a:gradFill>
            <a:gsLst>
              <a:gs pos="6000">
                <a:srgbClr val="F28E9F">
                  <a:alpha val="62000"/>
                </a:srgbClr>
              </a:gs>
              <a:gs pos="100000">
                <a:srgbClr val="FCBACC">
                  <a:alpha val="67000"/>
                </a:srgb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/>
          </a:p>
        </p:txBody>
      </p:sp>
      <p:grpSp>
        <p:nvGrpSpPr>
          <p:cNvPr id="84" name="Group 83"/>
          <p:cNvGrpSpPr/>
          <p:nvPr/>
        </p:nvGrpSpPr>
        <p:grpSpPr>
          <a:xfrm>
            <a:off x="207773" y="1586153"/>
            <a:ext cx="2077271" cy="4036937"/>
            <a:chOff x="277028" y="971869"/>
            <a:chExt cx="2769695" cy="5382578"/>
          </a:xfrm>
        </p:grpSpPr>
        <p:sp>
          <p:nvSpPr>
            <p:cNvPr id="732" name="TextBox 731"/>
            <p:cNvSpPr txBox="1"/>
            <p:nvPr/>
          </p:nvSpPr>
          <p:spPr>
            <a:xfrm>
              <a:off x="559276" y="971869"/>
              <a:ext cx="2487447" cy="1479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立项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需求分析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架构设计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确定开发计划</a:t>
              </a:r>
            </a:p>
          </p:txBody>
        </p:sp>
        <p:sp>
          <p:nvSpPr>
            <p:cNvPr id="743" name="TextBox 742"/>
            <p:cNvSpPr txBox="1"/>
            <p:nvPr/>
          </p:nvSpPr>
          <p:spPr>
            <a:xfrm>
              <a:off x="277028" y="5770869"/>
              <a:ext cx="2551787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01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：准备工作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772920" y="1069088"/>
            <a:ext cx="1950690" cy="4554002"/>
            <a:chOff x="6363892" y="282450"/>
            <a:chExt cx="2600921" cy="6071999"/>
          </a:xfrm>
        </p:grpSpPr>
        <p:sp>
          <p:nvSpPr>
            <p:cNvPr id="735" name="TextBox 734"/>
            <p:cNvSpPr txBox="1"/>
            <p:nvPr/>
          </p:nvSpPr>
          <p:spPr>
            <a:xfrm>
              <a:off x="6363892" y="282450"/>
              <a:ext cx="2487446" cy="2858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建立数据库，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对一部分数据，利用</a:t>
              </a:r>
              <a:r>
                <a:rPr lang="en-US" altLang="zh-CN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Hadoop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进行大数据处理。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按照章程以及确定的功能，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前后端小组分离开发，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定期进行对接合并。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44" name="TextBox 743"/>
            <p:cNvSpPr txBox="1"/>
            <p:nvPr/>
          </p:nvSpPr>
          <p:spPr>
            <a:xfrm>
              <a:off x="6466575" y="5770871"/>
              <a:ext cx="2498238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03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：项目开发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747" name="Group 746"/>
          <p:cNvGrpSpPr/>
          <p:nvPr/>
        </p:nvGrpSpPr>
        <p:grpSpPr>
          <a:xfrm>
            <a:off x="2538219" y="1116799"/>
            <a:ext cx="1903332" cy="4506291"/>
            <a:chOff x="336288" y="-3206912"/>
            <a:chExt cx="2537777" cy="6008382"/>
          </a:xfrm>
        </p:grpSpPr>
        <p:sp>
          <p:nvSpPr>
            <p:cNvPr id="750" name="TextBox 749"/>
            <p:cNvSpPr txBox="1"/>
            <p:nvPr/>
          </p:nvSpPr>
          <p:spPr>
            <a:xfrm>
              <a:off x="336288" y="632503"/>
              <a:ext cx="2487447" cy="2168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利用</a:t>
              </a:r>
              <a:r>
                <a:rPr lang="en-US" altLang="zh-CN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selenium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，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从</a:t>
              </a:r>
              <a:r>
                <a:rPr lang="en-US" altLang="zh-CN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gaokao.cn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网站上爬取近</a:t>
              </a:r>
              <a:r>
                <a:rPr lang="en-US" altLang="zh-CN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3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年各个学校在陕西省的文理科招生数据，以及学校的基本信息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</p:txBody>
        </p:sp>
        <p:sp>
          <p:nvSpPr>
            <p:cNvPr id="749" name="TextBox 748"/>
            <p:cNvSpPr txBox="1"/>
            <p:nvPr/>
          </p:nvSpPr>
          <p:spPr>
            <a:xfrm>
              <a:off x="386619" y="-3206912"/>
              <a:ext cx="2487446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02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：数据爬取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752" name="Group 751"/>
          <p:cNvGrpSpPr/>
          <p:nvPr/>
        </p:nvGrpSpPr>
        <p:grpSpPr>
          <a:xfrm>
            <a:off x="7059877" y="1116799"/>
            <a:ext cx="2273319" cy="4025556"/>
            <a:chOff x="6365168" y="-3206913"/>
            <a:chExt cx="3031093" cy="5367404"/>
          </a:xfrm>
        </p:grpSpPr>
        <p:sp>
          <p:nvSpPr>
            <p:cNvPr id="755" name="TextBox 754"/>
            <p:cNvSpPr txBox="1"/>
            <p:nvPr/>
          </p:nvSpPr>
          <p:spPr>
            <a:xfrm>
              <a:off x="6365168" y="1025652"/>
              <a:ext cx="2487446" cy="1134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对于项目成品，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进行汇总与测试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基本完成了预期需求 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54" name="TextBox 753"/>
            <p:cNvSpPr txBox="1"/>
            <p:nvPr/>
          </p:nvSpPr>
          <p:spPr>
            <a:xfrm>
              <a:off x="6373028" y="-3206913"/>
              <a:ext cx="3023233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04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：测试与汇总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7" name="TextBox 1">
            <a:extLst>
              <a:ext uri="{FF2B5EF4-FFF2-40B4-BE49-F238E27FC236}">
                <a16:creationId xmlns:a16="http://schemas.microsoft.com/office/drawing/2014/main" id="{8E799EB5-1C3D-86AA-9DAA-BDC4F2E6754B}"/>
              </a:ext>
            </a:extLst>
          </p:cNvPr>
          <p:cNvSpPr txBox="1"/>
          <p:nvPr/>
        </p:nvSpPr>
        <p:spPr>
          <a:xfrm>
            <a:off x="1316171" y="221398"/>
            <a:ext cx="65040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项目流程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" grpId="0" bldLvl="0" animBg="1"/>
      <p:bldP spid="369" grpId="0" bldLvl="0" animBg="1"/>
      <p:bldP spid="372" grpId="0" bldLvl="0" animBg="1"/>
      <p:bldP spid="37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9143999" cy="789540"/>
          </a:xfrm>
          <a:prstGeom prst="rect">
            <a:avLst/>
          </a:prstGeom>
          <a:gradFill flip="none" rotWithShape="1">
            <a:gsLst>
              <a:gs pos="0">
                <a:srgbClr val="FEBDD0"/>
              </a:gs>
              <a:gs pos="100000">
                <a:srgbClr val="F494AA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2" name="Freeform: Shape 3"/>
          <p:cNvSpPr/>
          <p:nvPr/>
        </p:nvSpPr>
        <p:spPr>
          <a:xfrm>
            <a:off x="-1824990" y="1"/>
            <a:ext cx="3649980" cy="4109561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 rotWithShape="0"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-4292600" ty="590550" sx="87000" sy="85000" flip="y" algn="tl"/>
          </a:blipFill>
          <a:ln>
            <a:noFill/>
          </a:ln>
          <a:effectLst>
            <a:outerShdw blurRad="152400" dir="5400000" sx="102000" sy="102000" algn="t" rotWithShape="0">
              <a:srgbClr val="B96D76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>
              <a:solidFill>
                <a:schemeClr val="bg1">
                  <a:lumMod val="95000"/>
                  <a:alpha val="40000"/>
                </a:schemeClr>
              </a:solidFill>
              <a:latin typeface="+mj-lt"/>
            </a:endParaRPr>
          </a:p>
        </p:txBody>
      </p:sp>
      <p:sp>
        <p:nvSpPr>
          <p:cNvPr id="99" name="Freeform: Shape 3"/>
          <p:cNvSpPr/>
          <p:nvPr/>
        </p:nvSpPr>
        <p:spPr>
          <a:xfrm>
            <a:off x="-1045027" y="880948"/>
            <a:ext cx="2090057" cy="2347665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dist="50800" dir="5400000" sx="99000" sy="99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>
              <a:solidFill>
                <a:schemeClr val="bg1">
                  <a:lumMod val="95000"/>
                  <a:alpha val="40000"/>
                </a:schemeClr>
              </a:solidFill>
              <a:latin typeface="+mj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016602" y="1570696"/>
            <a:ext cx="2772256" cy="876761"/>
            <a:chOff x="8900494" y="4188522"/>
            <a:chExt cx="3696342" cy="1169015"/>
          </a:xfrm>
        </p:grpSpPr>
        <p:sp>
          <p:nvSpPr>
            <p:cNvPr id="41" name="Rectangle: Rounded Corners 40"/>
            <p:cNvSpPr/>
            <p:nvPr/>
          </p:nvSpPr>
          <p:spPr>
            <a:xfrm>
              <a:off x="8900494" y="4188522"/>
              <a:ext cx="2710935" cy="1169015"/>
            </a:xfrm>
            <a:prstGeom prst="roundRect">
              <a:avLst>
                <a:gd name="adj" fmla="val 4748"/>
              </a:avLst>
            </a:prstGeom>
            <a:solidFill>
              <a:schemeClr val="bg1"/>
            </a:solidFill>
            <a:ln>
              <a:noFill/>
            </a:ln>
            <a:effectLst>
              <a:outerShdw blurRad="152400" dist="50800" dir="5400000" sx="99000" sy="99000" algn="t" rotWithShape="0">
                <a:schemeClr val="tx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55961" y="4603751"/>
              <a:ext cx="2340875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50" dirty="0">
                  <a:solidFill>
                    <a:schemeClr val="accent6"/>
                  </a:solidFill>
                  <a:latin typeface="+mj-lt"/>
                  <a:cs typeface="Catamaran Bold" panose="00000800000000000000" pitchFamily="2" charset="0"/>
                  <a:sym typeface="+mn-ea"/>
                </a:rPr>
                <a:t>优点与不足</a:t>
              </a:r>
            </a:p>
          </p:txBody>
        </p:sp>
      </p:grpSp>
      <p:grpSp>
        <p:nvGrpSpPr>
          <p:cNvPr id="10" name="Group 83">
            <a:extLst>
              <a:ext uri="{FF2B5EF4-FFF2-40B4-BE49-F238E27FC236}">
                <a16:creationId xmlns:a16="http://schemas.microsoft.com/office/drawing/2014/main" id="{9BA8F410-84CE-4EAB-88DE-ADF59CFFB7AE}"/>
              </a:ext>
            </a:extLst>
          </p:cNvPr>
          <p:cNvGrpSpPr/>
          <p:nvPr/>
        </p:nvGrpSpPr>
        <p:grpSpPr>
          <a:xfrm>
            <a:off x="2265173" y="1797820"/>
            <a:ext cx="5346360" cy="4036937"/>
            <a:chOff x="277028" y="971869"/>
            <a:chExt cx="7128481" cy="5382578"/>
          </a:xfrm>
        </p:grpSpPr>
        <p:sp>
          <p:nvSpPr>
            <p:cNvPr id="11" name="TextBox 731">
              <a:extLst>
                <a:ext uri="{FF2B5EF4-FFF2-40B4-BE49-F238E27FC236}">
                  <a16:creationId xmlns:a16="http://schemas.microsoft.com/office/drawing/2014/main" id="{94DFAD81-11E7-4E82-98B6-987D3DBEA9DB}"/>
                </a:ext>
              </a:extLst>
            </p:cNvPr>
            <p:cNvSpPr txBox="1"/>
            <p:nvPr/>
          </p:nvSpPr>
          <p:spPr>
            <a:xfrm>
              <a:off x="559276" y="971869"/>
              <a:ext cx="6846233" cy="1479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优点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前端分为门户页面和后台管理系统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后端使用大数据技术，动态爬取院校数据并进行数据清洗、分析，赋能前端数据大屏展示</a:t>
              </a:r>
            </a:p>
          </p:txBody>
        </p:sp>
        <p:sp>
          <p:nvSpPr>
            <p:cNvPr id="12" name="TextBox 742">
              <a:extLst>
                <a:ext uri="{FF2B5EF4-FFF2-40B4-BE49-F238E27FC236}">
                  <a16:creationId xmlns:a16="http://schemas.microsoft.com/office/drawing/2014/main" id="{C1E46BA2-9BF8-4C3B-A02A-BAF82D159793}"/>
                </a:ext>
              </a:extLst>
            </p:cNvPr>
            <p:cNvSpPr txBox="1"/>
            <p:nvPr/>
          </p:nvSpPr>
          <p:spPr>
            <a:xfrm>
              <a:off x="277028" y="5770869"/>
              <a:ext cx="2551787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01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：准备工作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3" name="Group 83">
            <a:extLst>
              <a:ext uri="{FF2B5EF4-FFF2-40B4-BE49-F238E27FC236}">
                <a16:creationId xmlns:a16="http://schemas.microsoft.com/office/drawing/2014/main" id="{9BDC8C1F-FCB8-479F-95A0-F5322BDCDEA6}"/>
              </a:ext>
            </a:extLst>
          </p:cNvPr>
          <p:cNvGrpSpPr/>
          <p:nvPr/>
        </p:nvGrpSpPr>
        <p:grpSpPr>
          <a:xfrm>
            <a:off x="2364881" y="3950518"/>
            <a:ext cx="6067918" cy="4036937"/>
            <a:chOff x="277028" y="971869"/>
            <a:chExt cx="8090559" cy="5382578"/>
          </a:xfrm>
        </p:grpSpPr>
        <p:sp>
          <p:nvSpPr>
            <p:cNvPr id="14" name="TextBox 731">
              <a:extLst>
                <a:ext uri="{FF2B5EF4-FFF2-40B4-BE49-F238E27FC236}">
                  <a16:creationId xmlns:a16="http://schemas.microsoft.com/office/drawing/2014/main" id="{6D4F74A4-C9C0-4973-9FC3-649C4847C0F3}"/>
                </a:ext>
              </a:extLst>
            </p:cNvPr>
            <p:cNvSpPr txBox="1"/>
            <p:nvPr/>
          </p:nvSpPr>
          <p:spPr>
            <a:xfrm>
              <a:off x="559275" y="971869"/>
              <a:ext cx="7808312" cy="1134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不足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前端</a:t>
              </a:r>
              <a:r>
                <a:rPr lang="en-US" altLang="zh-CN" sz="1400" dirty="0" err="1">
                  <a:solidFill>
                    <a:schemeClr val="bg1">
                      <a:lumMod val="65000"/>
                    </a:schemeClr>
                  </a:solidFill>
                </a:rPr>
                <a:t>css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样式设计功底有所欠缺，门户页面部分设计感不足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后端未能进行性能调优，导致</a:t>
              </a:r>
              <a:r>
                <a:rPr lang="en-US" altLang="zh-CN" sz="1400" dirty="0" err="1">
                  <a:solidFill>
                    <a:schemeClr val="bg1">
                      <a:lumMod val="65000"/>
                    </a:schemeClr>
                  </a:solidFill>
                </a:rPr>
                <a:t>sql</a:t>
              </a: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查询性能不足，页面响应较慢</a:t>
              </a:r>
            </a:p>
          </p:txBody>
        </p:sp>
        <p:sp>
          <p:nvSpPr>
            <p:cNvPr id="15" name="TextBox 742">
              <a:extLst>
                <a:ext uri="{FF2B5EF4-FFF2-40B4-BE49-F238E27FC236}">
                  <a16:creationId xmlns:a16="http://schemas.microsoft.com/office/drawing/2014/main" id="{99EE6107-0FDA-44F0-88EB-EEDE5FBE17FC}"/>
                </a:ext>
              </a:extLst>
            </p:cNvPr>
            <p:cNvSpPr txBox="1"/>
            <p:nvPr/>
          </p:nvSpPr>
          <p:spPr>
            <a:xfrm>
              <a:off x="277028" y="5770869"/>
              <a:ext cx="2551787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01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：准备工作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41527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1" y="0"/>
            <a:ext cx="9143999" cy="789540"/>
          </a:xfrm>
          <a:prstGeom prst="rect">
            <a:avLst/>
          </a:prstGeom>
          <a:gradFill flip="none" rotWithShape="1">
            <a:gsLst>
              <a:gs pos="0">
                <a:srgbClr val="FEBDD0"/>
              </a:gs>
              <a:gs pos="100000">
                <a:srgbClr val="F494AA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52" name="Group 51"/>
          <p:cNvGrpSpPr/>
          <p:nvPr/>
        </p:nvGrpSpPr>
        <p:grpSpPr>
          <a:xfrm>
            <a:off x="6591573" y="2088188"/>
            <a:ext cx="2117003" cy="1011091"/>
            <a:chOff x="8788759" y="2784256"/>
            <a:chExt cx="2822671" cy="1348121"/>
          </a:xfrm>
        </p:grpSpPr>
        <p:sp>
          <p:nvSpPr>
            <p:cNvPr id="36" name="TextBox 35"/>
            <p:cNvSpPr txBox="1"/>
            <p:nvPr/>
          </p:nvSpPr>
          <p:spPr>
            <a:xfrm>
              <a:off x="8788759" y="2784256"/>
              <a:ext cx="282267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+mj-lt"/>
                </a:rPr>
                <a:t>02</a:t>
              </a:r>
            </a:p>
            <a:p>
              <a:r>
                <a:rPr lang="zh-CN" altLang="en-US" dirty="0">
                  <a:solidFill>
                    <a:schemeClr val="bg1"/>
                  </a:solidFill>
                  <a:latin typeface="+mj-lt"/>
                </a:rPr>
                <a:t>文本文本文本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788760" y="3520585"/>
              <a:ext cx="2822670" cy="611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4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sym typeface="+mn-ea"/>
                </a:rPr>
                <a:t>请输入文字请输入文字请输入文字</a:t>
              </a:r>
              <a:endParaRPr lang="zh-CN" altLang="en-US" sz="900" dirty="0">
                <a:solidFill>
                  <a:schemeClr val="bg1"/>
                </a:solidFill>
              </a:endParaRPr>
            </a:p>
            <a:p>
              <a:pPr algn="l">
                <a:lnSpc>
                  <a:spcPct val="14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sym typeface="+mn-ea"/>
                </a:rPr>
                <a:t>请输入文字请输入文字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2" name="Freeform: Shape 3"/>
          <p:cNvSpPr/>
          <p:nvPr/>
        </p:nvSpPr>
        <p:spPr>
          <a:xfrm>
            <a:off x="7319009" y="0"/>
            <a:ext cx="3649980" cy="4109561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blipFill rotWithShape="0"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-4292600" ty="590550" sx="87000" sy="85000" flip="y" algn="tl"/>
          </a:blipFill>
          <a:ln>
            <a:noFill/>
          </a:ln>
          <a:effectLst>
            <a:outerShdw blurRad="152400" dir="5400000" sx="102000" sy="102000" algn="t" rotWithShape="0">
              <a:srgbClr val="B96D76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>
              <a:solidFill>
                <a:schemeClr val="bg1">
                  <a:lumMod val="95000"/>
                  <a:alpha val="40000"/>
                </a:schemeClr>
              </a:solidFill>
              <a:latin typeface="+mj-lt"/>
            </a:endParaRPr>
          </a:p>
        </p:txBody>
      </p:sp>
      <p:sp>
        <p:nvSpPr>
          <p:cNvPr id="99" name="Freeform: Shape 3"/>
          <p:cNvSpPr/>
          <p:nvPr/>
        </p:nvSpPr>
        <p:spPr>
          <a:xfrm>
            <a:off x="8098973" y="880945"/>
            <a:ext cx="2090057" cy="2347665"/>
          </a:xfrm>
          <a:custGeom>
            <a:avLst/>
            <a:gdLst>
              <a:gd name="connsiteX0" fmla="*/ 1263423 w 2526846"/>
              <a:gd name="connsiteY0" fmla="*/ 0 h 2838291"/>
              <a:gd name="connsiteX1" fmla="*/ 1396808 w 2526846"/>
              <a:gd name="connsiteY1" fmla="*/ 31204 h 2838291"/>
              <a:gd name="connsiteX2" fmla="*/ 2361449 w 2526846"/>
              <a:gd name="connsiteY2" fmla="*/ 513410 h 2838291"/>
              <a:gd name="connsiteX3" fmla="*/ 2526846 w 2526846"/>
              <a:gd name="connsiteY3" fmla="*/ 781183 h 2838291"/>
              <a:gd name="connsiteX4" fmla="*/ 2526846 w 2526846"/>
              <a:gd name="connsiteY4" fmla="*/ 2057108 h 2838291"/>
              <a:gd name="connsiteX5" fmla="*/ 2361449 w 2526846"/>
              <a:gd name="connsiteY5" fmla="*/ 2324881 h 2838291"/>
              <a:gd name="connsiteX6" fmla="*/ 1396808 w 2526846"/>
              <a:gd name="connsiteY6" fmla="*/ 2807087 h 2838291"/>
              <a:gd name="connsiteX7" fmla="*/ 1130038 w 2526846"/>
              <a:gd name="connsiteY7" fmla="*/ 2807087 h 2838291"/>
              <a:gd name="connsiteX8" fmla="*/ 165398 w 2526846"/>
              <a:gd name="connsiteY8" fmla="*/ 2324881 h 2838291"/>
              <a:gd name="connsiteX9" fmla="*/ 0 w 2526846"/>
              <a:gd name="connsiteY9" fmla="*/ 2057108 h 2838291"/>
              <a:gd name="connsiteX10" fmla="*/ 0 w 2526846"/>
              <a:gd name="connsiteY10" fmla="*/ 781183 h 2838291"/>
              <a:gd name="connsiteX11" fmla="*/ 165398 w 2526846"/>
              <a:gd name="connsiteY11" fmla="*/ 513410 h 2838291"/>
              <a:gd name="connsiteX12" fmla="*/ 1130038 w 2526846"/>
              <a:gd name="connsiteY12" fmla="*/ 31204 h 2838291"/>
              <a:gd name="connsiteX13" fmla="*/ 1263423 w 2526846"/>
              <a:gd name="connsiteY13" fmla="*/ 0 h 28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26846" h="2838291">
                <a:moveTo>
                  <a:pt x="1263423" y="0"/>
                </a:moveTo>
                <a:cubicBezTo>
                  <a:pt x="1309041" y="0"/>
                  <a:pt x="1354659" y="10401"/>
                  <a:pt x="1396808" y="31204"/>
                </a:cubicBezTo>
                <a:cubicBezTo>
                  <a:pt x="1396808" y="31204"/>
                  <a:pt x="1396808" y="31204"/>
                  <a:pt x="2361449" y="513410"/>
                </a:cubicBezTo>
                <a:cubicBezTo>
                  <a:pt x="2462821" y="564618"/>
                  <a:pt x="2526846" y="668100"/>
                  <a:pt x="2526846" y="781183"/>
                </a:cubicBezTo>
                <a:cubicBezTo>
                  <a:pt x="2526846" y="781183"/>
                  <a:pt x="2526846" y="781183"/>
                  <a:pt x="2526846" y="2057108"/>
                </a:cubicBezTo>
                <a:cubicBezTo>
                  <a:pt x="2526846" y="2170191"/>
                  <a:pt x="2462821" y="2273674"/>
                  <a:pt x="2361449" y="2324881"/>
                </a:cubicBezTo>
                <a:cubicBezTo>
                  <a:pt x="2361449" y="2324881"/>
                  <a:pt x="2361449" y="2324881"/>
                  <a:pt x="1396808" y="2807087"/>
                </a:cubicBezTo>
                <a:cubicBezTo>
                  <a:pt x="1312509" y="2848693"/>
                  <a:pt x="1214337" y="2848693"/>
                  <a:pt x="1130038" y="2807087"/>
                </a:cubicBezTo>
                <a:cubicBezTo>
                  <a:pt x="1130038" y="2807087"/>
                  <a:pt x="1130038" y="2807087"/>
                  <a:pt x="165398" y="2324881"/>
                </a:cubicBezTo>
                <a:cubicBezTo>
                  <a:pt x="64025" y="2273674"/>
                  <a:pt x="0" y="2170191"/>
                  <a:pt x="0" y="2057108"/>
                </a:cubicBezTo>
                <a:cubicBezTo>
                  <a:pt x="0" y="2057108"/>
                  <a:pt x="0" y="2057108"/>
                  <a:pt x="0" y="781183"/>
                </a:cubicBezTo>
                <a:cubicBezTo>
                  <a:pt x="0" y="668100"/>
                  <a:pt x="64025" y="564618"/>
                  <a:pt x="165398" y="513410"/>
                </a:cubicBezTo>
                <a:cubicBezTo>
                  <a:pt x="165398" y="513410"/>
                  <a:pt x="165398" y="513410"/>
                  <a:pt x="1130038" y="31204"/>
                </a:cubicBezTo>
                <a:cubicBezTo>
                  <a:pt x="1172188" y="10401"/>
                  <a:pt x="1217806" y="0"/>
                  <a:pt x="12634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52400" dist="50800" dir="5400000" sx="99000" sy="99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b="1">
              <a:solidFill>
                <a:schemeClr val="bg1">
                  <a:lumMod val="95000"/>
                  <a:alpha val="40000"/>
                </a:schemeClr>
              </a:solidFill>
              <a:latin typeface="+mj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127399" y="1570693"/>
            <a:ext cx="2033201" cy="876761"/>
            <a:chOff x="8900494" y="4188522"/>
            <a:chExt cx="2710935" cy="1169015"/>
          </a:xfrm>
        </p:grpSpPr>
        <p:sp>
          <p:nvSpPr>
            <p:cNvPr id="41" name="Rectangle: Rounded Corners 40"/>
            <p:cNvSpPr/>
            <p:nvPr/>
          </p:nvSpPr>
          <p:spPr>
            <a:xfrm>
              <a:off x="8900494" y="4188522"/>
              <a:ext cx="2710935" cy="1169015"/>
            </a:xfrm>
            <a:prstGeom prst="roundRect">
              <a:avLst>
                <a:gd name="adj" fmla="val 4748"/>
              </a:avLst>
            </a:prstGeom>
            <a:solidFill>
              <a:schemeClr val="bg1"/>
            </a:solidFill>
            <a:ln>
              <a:noFill/>
            </a:ln>
            <a:effectLst>
              <a:outerShdw blurRad="152400" dist="50800" dir="5400000" sx="99000" sy="99000" algn="t" rotWithShape="0">
                <a:schemeClr val="tx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085523" y="4603751"/>
              <a:ext cx="2340875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50" dirty="0">
                  <a:solidFill>
                    <a:schemeClr val="accent6"/>
                  </a:solidFill>
                  <a:latin typeface="+mj-lt"/>
                  <a:cs typeface="Catamaran Bold" panose="00000800000000000000" pitchFamily="2" charset="0"/>
                  <a:sym typeface="+mn-ea"/>
                </a:rPr>
                <a:t>教训与收获</a:t>
              </a:r>
            </a:p>
          </p:txBody>
        </p:sp>
      </p:grpSp>
      <p:grpSp>
        <p:nvGrpSpPr>
          <p:cNvPr id="13" name="Group 83">
            <a:extLst>
              <a:ext uri="{FF2B5EF4-FFF2-40B4-BE49-F238E27FC236}">
                <a16:creationId xmlns:a16="http://schemas.microsoft.com/office/drawing/2014/main" id="{36C775A0-A6E1-4DC8-98F1-979134DEB5EF}"/>
              </a:ext>
            </a:extLst>
          </p:cNvPr>
          <p:cNvGrpSpPr/>
          <p:nvPr/>
        </p:nvGrpSpPr>
        <p:grpSpPr>
          <a:xfrm>
            <a:off x="347352" y="1199468"/>
            <a:ext cx="6900115" cy="4407981"/>
            <a:chOff x="39305" y="477144"/>
            <a:chExt cx="9200155" cy="5877303"/>
          </a:xfrm>
        </p:grpSpPr>
        <p:sp>
          <p:nvSpPr>
            <p:cNvPr id="14" name="TextBox 731">
              <a:extLst>
                <a:ext uri="{FF2B5EF4-FFF2-40B4-BE49-F238E27FC236}">
                  <a16:creationId xmlns:a16="http://schemas.microsoft.com/office/drawing/2014/main" id="{831B4A8C-FEBF-4A2B-9F4B-5673A1D5F543}"/>
                </a:ext>
              </a:extLst>
            </p:cNvPr>
            <p:cNvSpPr txBox="1"/>
            <p:nvPr/>
          </p:nvSpPr>
          <p:spPr>
            <a:xfrm>
              <a:off x="39305" y="477144"/>
              <a:ext cx="9200155" cy="36621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教训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技术选型的重要性：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在项目开始前，确保你对每个技术栈的了解，并根据项目需求和团队的熟练程度进行合理的技术选型。这能够减少后期的技术转换和学习成本。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版本管理和沟通：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在团队协作中，使用版本管理工具（如</a:t>
              </a:r>
              <a:r>
                <a:rPr lang="en-US" altLang="zh-CN" sz="1400" b="0" i="0" dirty="0">
                  <a:solidFill>
                    <a:srgbClr val="374151"/>
                  </a:solidFill>
                  <a:effectLst/>
                  <a:latin typeface="-apple-system"/>
                </a:rPr>
                <a:t>Git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）是必不可少的。定期的代码评审和沟通有助于保持整个团队的代码一致性和质量。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前后端协作：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前端和后端团队之间的密切协作是成功项目的关键。确保双方对接口和数据传输的方式有清晰的了解，以避免后期的集成问题。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大数据处理的复杂性：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使用</a:t>
              </a:r>
              <a:r>
                <a:rPr lang="en-US" altLang="zh-CN" sz="1400" b="0" i="0" dirty="0">
                  <a:solidFill>
                    <a:srgbClr val="374151"/>
                  </a:solidFill>
                  <a:effectLst/>
                  <a:latin typeface="-apple-system"/>
                </a:rPr>
                <a:t>Hive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进行大数据处理是一项强大的选择，但也需要注意其复杂性。了解</a:t>
              </a:r>
              <a:r>
                <a:rPr lang="en-US" altLang="zh-CN" sz="1400" b="0" i="0" dirty="0">
                  <a:solidFill>
                    <a:srgbClr val="374151"/>
                  </a:solidFill>
                  <a:effectLst/>
                  <a:latin typeface="-apple-system"/>
                </a:rPr>
                <a:t>Hive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的性能调优、分区、桶等特性，以避免潜在的性能瓶颈。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性能和优化：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大数据项目往往需要面对性能方面的挑战。了解你的数据量，合理设计数据模型，并进行必要的性能测试和优化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TextBox 742">
              <a:extLst>
                <a:ext uri="{FF2B5EF4-FFF2-40B4-BE49-F238E27FC236}">
                  <a16:creationId xmlns:a16="http://schemas.microsoft.com/office/drawing/2014/main" id="{6BDF3453-FBC9-4E2B-BFCB-415244B26E77}"/>
                </a:ext>
              </a:extLst>
            </p:cNvPr>
            <p:cNvSpPr txBox="1"/>
            <p:nvPr/>
          </p:nvSpPr>
          <p:spPr>
            <a:xfrm>
              <a:off x="277028" y="5770869"/>
              <a:ext cx="2551787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01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：准备工作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6" name="Group 83">
            <a:extLst>
              <a:ext uri="{FF2B5EF4-FFF2-40B4-BE49-F238E27FC236}">
                <a16:creationId xmlns:a16="http://schemas.microsoft.com/office/drawing/2014/main" id="{F3E2F824-5394-4A54-A45E-A33B030ACBA3}"/>
              </a:ext>
            </a:extLst>
          </p:cNvPr>
          <p:cNvGrpSpPr/>
          <p:nvPr/>
        </p:nvGrpSpPr>
        <p:grpSpPr>
          <a:xfrm>
            <a:off x="399283" y="3946054"/>
            <a:ext cx="7866887" cy="2746586"/>
            <a:chOff x="-3842029" y="3624755"/>
            <a:chExt cx="10489183" cy="3662111"/>
          </a:xfrm>
        </p:grpSpPr>
        <p:sp>
          <p:nvSpPr>
            <p:cNvPr id="17" name="TextBox 731">
              <a:extLst>
                <a:ext uri="{FF2B5EF4-FFF2-40B4-BE49-F238E27FC236}">
                  <a16:creationId xmlns:a16="http://schemas.microsoft.com/office/drawing/2014/main" id="{522C52DF-A6E0-469F-BD90-A3E8AAAD1A90}"/>
                </a:ext>
              </a:extLst>
            </p:cNvPr>
            <p:cNvSpPr txBox="1"/>
            <p:nvPr/>
          </p:nvSpPr>
          <p:spPr>
            <a:xfrm>
              <a:off x="-3842029" y="3624755"/>
              <a:ext cx="10489183" cy="3662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</a:rPr>
                <a:t>收获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全栈技能：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通过整个技术栈的涉猎，你可能学到了前端、后端和大数据处理方面的许多技能。这有助于打破技术的局限性，提升你作为全栈开发者的综合能力。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团队协作：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通过与前端和后端团队的协作，你可能学到了如何更好地沟通、合作和解决问题。这是在实际团队环境中难以取代的经验。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大数据处理经验：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通过使用</a:t>
              </a:r>
              <a:r>
                <a:rPr lang="en-US" altLang="zh-CN" sz="1400" b="0" i="0" dirty="0">
                  <a:solidFill>
                    <a:srgbClr val="374151"/>
                  </a:solidFill>
                  <a:effectLst/>
                  <a:latin typeface="-apple-system"/>
                </a:rPr>
                <a:t>Hive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，你可能积累了在大数据处理方面的经验。这对于今后处理大规模数据的项目会有很大的帮助。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项目管理：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参与一个团队项目，你可能学到了更好地组织、计划和管理项目的方法。这对于未来的团队协作和项目管理经验是非常宝贵的。</a:t>
              </a:r>
            </a:p>
            <a:p>
              <a:pPr algn="l">
                <a:buFont typeface="+mj-lt"/>
                <a:buAutoNum type="arabicPeriod"/>
              </a:pPr>
              <a:r>
                <a:rPr lang="zh-CN" altLang="en-US" sz="1400" b="1" i="0" dirty="0">
                  <a:solidFill>
                    <a:srgbClr val="374151"/>
                  </a:solidFill>
                  <a:effectLst/>
                  <a:latin typeface="-apple-system"/>
                </a:rPr>
                <a:t>问题解决能力：</a:t>
              </a:r>
              <a:r>
                <a:rPr lang="zh-CN" altLang="en-US" sz="1400" b="0" i="0" dirty="0">
                  <a:solidFill>
                    <a:srgbClr val="374151"/>
                  </a:solidFill>
                  <a:effectLst/>
                  <a:latin typeface="-apple-system"/>
                </a:rPr>
                <a:t> 在这样的技术栈下，你可能经常面对各种各样的问题，这培养了你解决问题的能力和耐心。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TextBox 742">
              <a:extLst>
                <a:ext uri="{FF2B5EF4-FFF2-40B4-BE49-F238E27FC236}">
                  <a16:creationId xmlns:a16="http://schemas.microsoft.com/office/drawing/2014/main" id="{9EB26CDE-C3CA-48B5-B0B7-6E536C6CEF0F}"/>
                </a:ext>
              </a:extLst>
            </p:cNvPr>
            <p:cNvSpPr txBox="1"/>
            <p:nvPr/>
          </p:nvSpPr>
          <p:spPr>
            <a:xfrm>
              <a:off x="277028" y="5770869"/>
              <a:ext cx="2551787" cy="58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+mj-lt"/>
                </a:rPr>
                <a:t>01</a:t>
              </a:r>
              <a:r>
                <a:rPr lang="zh-CN" altLang="en-US" sz="2000" dirty="0">
                  <a:solidFill>
                    <a:schemeClr val="bg1"/>
                  </a:solidFill>
                  <a:latin typeface="+mj-lt"/>
                </a:rPr>
                <a:t>：准备工作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85910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865823"/>
            <a:ext cx="4311015" cy="3609975"/>
          </a:xfrm>
          <a:prstGeom prst="rect">
            <a:avLst/>
          </a:prstGeom>
          <a:solidFill>
            <a:schemeClr val="accent6">
              <a:lumMod val="20000"/>
              <a:lumOff val="8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WPS图片编辑2"/>
          <p:cNvPicPr>
            <a:picLocks noChangeAspect="1"/>
          </p:cNvPicPr>
          <p:nvPr/>
        </p:nvPicPr>
        <p:blipFill>
          <a:blip r:embed="rId3">
            <a:lum contrast="-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0" b="9204"/>
          <a:stretch>
            <a:fillRect/>
          </a:stretch>
        </p:blipFill>
        <p:spPr>
          <a:xfrm>
            <a:off x="0" y="865823"/>
            <a:ext cx="4289584" cy="3609975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603516" y="1200615"/>
            <a:ext cx="3063978" cy="558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总结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8435CC3-CDE2-4469-8692-D02C7D626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8638" y="1914631"/>
            <a:ext cx="439289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000000"/>
                </a:solidFill>
                <a:ea typeface="-apple-system"/>
              </a:rPr>
              <a:t>   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-apple-system"/>
              </a:rPr>
              <a:t>在本次项目管理中，整个团队成功协同合作，共同克服了技术整合和大数据性能挑战，实现了项目的高效交付。团队成员通过密切沟通，充分发挥各自专业优势，提升了全组的协作水平。这次经验不仅为团队成员提供了全栈和大数据处理的实战机会，也加强了团队整体的项目管理和问题解决能力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-apple-system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164</TotalTime>
  <Words>969</Words>
  <Application>Microsoft Office PowerPoint</Application>
  <PresentationFormat>全屏显示(4:3)</PresentationFormat>
  <Paragraphs>106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-apple-system</vt:lpstr>
      <vt:lpstr>宋体</vt:lpstr>
      <vt:lpstr>微软雅黑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张胜姿</Manager>
  <Company>西安交通大学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PPT交大四季—秋</dc:title>
  <dc:subject>秋</dc:subject>
  <dc:creator>张胜姿（CE桃子）</dc:creator>
  <cp:lastModifiedBy>z Div3</cp:lastModifiedBy>
  <cp:revision>175</cp:revision>
  <dcterms:created xsi:type="dcterms:W3CDTF">2019-06-19T02:08:00Z</dcterms:created>
  <dcterms:modified xsi:type="dcterms:W3CDTF">2024-01-11T13:37:29Z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2052-11.1.0.11035</vt:lpwstr>
  </property>
  <property fmtid="{D5CDD505-2E9C-101B-9397-08002B2CF9AE}" pid="3" name="ICV">
    <vt:lpwstr>B3956494B74845128CFE0E68DDE38DF1</vt:lpwstr>
  </property>
</Properties>
</file>